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6"/>
  </p:notesMasterIdLst>
  <p:handoutMasterIdLst>
    <p:handoutMasterId r:id="rId37"/>
  </p:handoutMasterIdLst>
  <p:sldIdLst>
    <p:sldId id="257" r:id="rId2"/>
    <p:sldId id="260" r:id="rId3"/>
    <p:sldId id="262" r:id="rId4"/>
    <p:sldId id="263" r:id="rId5"/>
    <p:sldId id="274" r:id="rId6"/>
    <p:sldId id="273" r:id="rId7"/>
    <p:sldId id="272" r:id="rId8"/>
    <p:sldId id="292" r:id="rId9"/>
    <p:sldId id="293" r:id="rId10"/>
    <p:sldId id="264" r:id="rId11"/>
    <p:sldId id="266" r:id="rId12"/>
    <p:sldId id="265" r:id="rId13"/>
    <p:sldId id="267" r:id="rId14"/>
    <p:sldId id="268" r:id="rId15"/>
    <p:sldId id="275" r:id="rId16"/>
    <p:sldId id="294" r:id="rId17"/>
    <p:sldId id="269" r:id="rId18"/>
    <p:sldId id="276" r:id="rId19"/>
    <p:sldId id="277" r:id="rId20"/>
    <p:sldId id="278" r:id="rId21"/>
    <p:sldId id="279" r:id="rId22"/>
    <p:sldId id="283" r:id="rId23"/>
    <p:sldId id="280" r:id="rId24"/>
    <p:sldId id="295" r:id="rId25"/>
    <p:sldId id="284" r:id="rId26"/>
    <p:sldId id="281" r:id="rId27"/>
    <p:sldId id="282" r:id="rId28"/>
    <p:sldId id="285" r:id="rId29"/>
    <p:sldId id="286" r:id="rId30"/>
    <p:sldId id="287" r:id="rId31"/>
    <p:sldId id="290" r:id="rId32"/>
    <p:sldId id="270" r:id="rId33"/>
    <p:sldId id="291" r:id="rId34"/>
    <p:sldId id="271" r:id="rId3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1" autoAdjust="0"/>
    <p:restoredTop sz="94718" autoAdjust="0"/>
  </p:normalViewPr>
  <p:slideViewPr>
    <p:cSldViewPr>
      <p:cViewPr>
        <p:scale>
          <a:sx n="66" d="100"/>
          <a:sy n="66" d="100"/>
        </p:scale>
        <p:origin x="-95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ACB63-5FCB-4423-B4E2-DB180A8A1CD8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8CDE5-3F7B-4669-BA6F-79FACD1D411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06AF2-51CE-4568-A180-98CC2AF26E82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B792D-134D-40E3-ACD2-2AD685D3897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792D-134D-40E3-ACD2-2AD685D38979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E6FA62-EF1A-426A-8625-4FD7D6D5994D}" type="datetimeFigureOut">
              <a:rPr lang="nl-NL" smtClean="0"/>
              <a:pPr/>
              <a:t>13-4-2010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C9F37-D31D-4DCC-9903-8D884BEAC968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LEZING ERFRECHT SWOM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2428868"/>
            <a:ext cx="7339034" cy="3143272"/>
          </a:xfrm>
        </p:spPr>
        <p:txBody>
          <a:bodyPr>
            <a:normAutofit/>
          </a:bodyPr>
          <a:lstStyle/>
          <a:p>
            <a:r>
              <a:rPr lang="nl-NL" dirty="0" smtClean="0"/>
              <a:t>Op: 15 april 2010</a:t>
            </a:r>
          </a:p>
          <a:p>
            <a:endParaRPr lang="nl-NL" dirty="0" smtClean="0"/>
          </a:p>
          <a:p>
            <a:r>
              <a:rPr lang="nl-NL" dirty="0" smtClean="0"/>
              <a:t>Door: </a:t>
            </a:r>
            <a:r>
              <a:rPr lang="nl-NL" dirty="0" err="1" smtClean="0"/>
              <a:t>mr</a:t>
            </a:r>
            <a:r>
              <a:rPr lang="nl-NL" dirty="0" smtClean="0"/>
              <a:t> A.J.W. (Arjan) Kuiper, notaris te </a:t>
            </a:r>
            <a:r>
              <a:rPr lang="nl-NL" dirty="0" err="1" smtClean="0"/>
              <a:t>Montfoort</a:t>
            </a:r>
            <a:endParaRPr lang="nl-N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4. Echtgenoten met Kinderen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en-US" dirty="0" err="1" smtClean="0"/>
              <a:t>Niets</a:t>
            </a:r>
            <a:r>
              <a:rPr lang="en-US" dirty="0" smtClean="0"/>
              <a:t>  </a:t>
            </a:r>
            <a:r>
              <a:rPr lang="en-US" dirty="0" err="1" smtClean="0"/>
              <a:t>geregeld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Wettelijke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Verdeling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Of: testament:</a:t>
            </a:r>
            <a:endParaRPr lang="nl-NL" dirty="0" smtClean="0"/>
          </a:p>
          <a:p>
            <a:pPr lvl="1"/>
            <a:r>
              <a:rPr lang="nl-NL" dirty="0" smtClean="0"/>
              <a:t>Klassieke </a:t>
            </a:r>
            <a:r>
              <a:rPr lang="nl-NL" dirty="0" err="1" smtClean="0"/>
              <a:t>langstlevendetestamenten</a:t>
            </a:r>
            <a:endParaRPr lang="nl-NL" dirty="0" smtClean="0"/>
          </a:p>
          <a:p>
            <a:pPr lvl="2"/>
            <a:r>
              <a:rPr lang="en-US" dirty="0" smtClean="0"/>
              <a:t>OBV / 4:1167;</a:t>
            </a:r>
          </a:p>
          <a:p>
            <a:pPr lvl="2"/>
            <a:r>
              <a:rPr lang="en-US" dirty="0" smtClean="0"/>
              <a:t>Testament op </a:t>
            </a:r>
            <a:r>
              <a:rPr lang="en-US" dirty="0" err="1" smtClean="0"/>
              <a:t>grond</a:t>
            </a:r>
            <a:r>
              <a:rPr lang="en-US" dirty="0" smtClean="0"/>
              <a:t> van </a:t>
            </a:r>
            <a:r>
              <a:rPr lang="en-US" dirty="0" err="1" smtClean="0"/>
              <a:t>legaten</a:t>
            </a:r>
            <a:r>
              <a:rPr lang="en-US" dirty="0" smtClean="0"/>
              <a:t> (</a:t>
            </a:r>
            <a:r>
              <a:rPr lang="en-US" dirty="0" err="1" smtClean="0"/>
              <a:t>vruchtgebruik</a:t>
            </a:r>
            <a:r>
              <a:rPr lang="en-US" dirty="0" smtClean="0"/>
              <a:t> en </a:t>
            </a:r>
            <a:r>
              <a:rPr lang="en-US" dirty="0" err="1" smtClean="0"/>
              <a:t>keuze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r>
              <a:rPr lang="nl-NL" dirty="0" smtClean="0"/>
              <a:t>Wettelijke verdelingstestament;</a:t>
            </a:r>
          </a:p>
          <a:p>
            <a:r>
              <a:rPr lang="en-US" dirty="0" err="1" smtClean="0"/>
              <a:t>Andere</a:t>
            </a:r>
            <a:r>
              <a:rPr lang="en-US" dirty="0" smtClean="0"/>
              <a:t>  </a:t>
            </a:r>
            <a:r>
              <a:rPr lang="en-US" dirty="0" err="1" smtClean="0"/>
              <a:t>vormen</a:t>
            </a:r>
            <a:r>
              <a:rPr lang="en-US" dirty="0" smtClean="0"/>
              <a:t>, </a:t>
            </a:r>
            <a:r>
              <a:rPr lang="en-US" dirty="0" err="1" smtClean="0"/>
              <a:t>bv</a:t>
            </a:r>
            <a:r>
              <a:rPr lang="en-US" dirty="0" smtClean="0"/>
              <a:t> </a:t>
            </a:r>
            <a:r>
              <a:rPr lang="en-US" dirty="0" err="1" smtClean="0"/>
              <a:t>Tweetrapsmaking</a:t>
            </a:r>
            <a:endParaRPr lang="nl-NL" dirty="0" smtClean="0"/>
          </a:p>
          <a:p>
            <a:pPr lvl="1">
              <a:buNone/>
            </a:pPr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4.1. </a:t>
            </a:r>
            <a:r>
              <a:rPr lang="en-US" dirty="0" err="1" smtClean="0"/>
              <a:t>Klassieke</a:t>
            </a:r>
            <a:r>
              <a:rPr lang="en-US" dirty="0" smtClean="0"/>
              <a:t> </a:t>
            </a:r>
            <a:r>
              <a:rPr lang="en-US" dirty="0" err="1" smtClean="0"/>
              <a:t>Langstlevende</a:t>
            </a:r>
            <a:r>
              <a:rPr lang="en-US" dirty="0" smtClean="0"/>
              <a:t> </a:t>
            </a:r>
            <a:r>
              <a:rPr lang="en-US" dirty="0" err="1" smtClean="0"/>
              <a:t>testamenten</a:t>
            </a:r>
            <a:r>
              <a:rPr lang="en-US" dirty="0" smtClean="0"/>
              <a:t> (</a:t>
            </a:r>
            <a:r>
              <a:rPr lang="en-US" dirty="0" err="1" smtClean="0"/>
              <a:t>juridisch</a:t>
            </a:r>
            <a:r>
              <a:rPr lang="en-US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pPr lvl="1"/>
            <a:r>
              <a:rPr lang="en-US" dirty="0" smtClean="0"/>
              <a:t>OBV of WV, </a:t>
            </a:r>
            <a:r>
              <a:rPr lang="en-US" dirty="0" err="1" smtClean="0"/>
              <a:t>Vruchtgebruiklegaat</a:t>
            </a:r>
            <a:r>
              <a:rPr lang="en-US" dirty="0" smtClean="0"/>
              <a:t> of </a:t>
            </a:r>
            <a:r>
              <a:rPr lang="en-US" dirty="0" err="1" smtClean="0"/>
              <a:t>keuzelegaat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Fiscaal</a:t>
            </a:r>
            <a:r>
              <a:rPr lang="en-US" dirty="0" smtClean="0"/>
              <a:t> </a:t>
            </a:r>
            <a:r>
              <a:rPr lang="en-US" dirty="0" err="1" smtClean="0"/>
              <a:t>neutraal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kinderen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erft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“ testament op de </a:t>
            </a:r>
            <a:r>
              <a:rPr lang="en-US" dirty="0" err="1" smtClean="0"/>
              <a:t>langstlevende</a:t>
            </a:r>
            <a:r>
              <a:rPr lang="en-US" dirty="0" smtClean="0"/>
              <a:t>”?</a:t>
            </a:r>
          </a:p>
          <a:p>
            <a:pPr lvl="1"/>
            <a:r>
              <a:rPr lang="en-US" dirty="0" err="1" smtClean="0"/>
              <a:t>Erfdelen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Opeisbaar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4.2. (Quasi) Wettelijke Verdeling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>
            <a:normAutofit/>
          </a:bodyPr>
          <a:lstStyle/>
          <a:p>
            <a:r>
              <a:rPr lang="nl-NL" dirty="0" smtClean="0"/>
              <a:t>Nodig is: een echtgenoot en tenminste 1 kind</a:t>
            </a:r>
          </a:p>
          <a:p>
            <a:r>
              <a:rPr lang="nl-NL" dirty="0" smtClean="0"/>
              <a:t>Van </a:t>
            </a:r>
            <a:r>
              <a:rPr lang="nl-NL" dirty="0" smtClean="0"/>
              <a:t>toepassing verklaren en aanvullen!?</a:t>
            </a:r>
          </a:p>
          <a:p>
            <a:r>
              <a:rPr lang="en-US" dirty="0" err="1" smtClean="0"/>
              <a:t>Ongehuwd</a:t>
            </a:r>
            <a:r>
              <a:rPr lang="en-US" dirty="0" smtClean="0"/>
              <a:t> </a:t>
            </a:r>
            <a:r>
              <a:rPr lang="en-US" dirty="0" err="1" smtClean="0"/>
              <a:t>samenwonenden</a:t>
            </a:r>
            <a:r>
              <a:rPr lang="en-US" dirty="0" smtClean="0"/>
              <a:t> met </a:t>
            </a:r>
            <a:r>
              <a:rPr lang="en-US" dirty="0" err="1" smtClean="0"/>
              <a:t>kinderen</a:t>
            </a:r>
            <a:endParaRPr lang="en-US" dirty="0" smtClean="0"/>
          </a:p>
          <a:p>
            <a:r>
              <a:rPr lang="en-US" dirty="0" err="1" smtClean="0"/>
              <a:t>Rente</a:t>
            </a:r>
            <a:r>
              <a:rPr lang="en-US" dirty="0" smtClean="0"/>
              <a:t>: </a:t>
            </a:r>
            <a:r>
              <a:rPr lang="en-US" dirty="0" err="1" smtClean="0"/>
              <a:t>wel</a:t>
            </a:r>
            <a:r>
              <a:rPr lang="en-US" dirty="0" smtClean="0"/>
              <a:t> of </a:t>
            </a:r>
            <a:r>
              <a:rPr lang="en-US" dirty="0" err="1" smtClean="0"/>
              <a:t>niet</a:t>
            </a:r>
            <a:r>
              <a:rPr lang="en-US" dirty="0" smtClean="0"/>
              <a:t>?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err="1" smtClean="0"/>
              <a:t>Geen</a:t>
            </a:r>
            <a:r>
              <a:rPr lang="en-US" dirty="0" smtClean="0"/>
              <a:t> testament is WV met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afwaardering</a:t>
            </a:r>
            <a:r>
              <a:rPr lang="en-US" dirty="0" smtClean="0"/>
              <a:t>, want </a:t>
            </a:r>
            <a:r>
              <a:rPr lang="en-US" dirty="0" err="1" smtClean="0"/>
              <a:t>wettelijke</a:t>
            </a:r>
            <a:r>
              <a:rPr lang="en-US" dirty="0" smtClean="0"/>
              <a:t> </a:t>
            </a:r>
            <a:r>
              <a:rPr lang="en-US" dirty="0" err="1" smtClean="0"/>
              <a:t>rente</a:t>
            </a:r>
            <a:r>
              <a:rPr lang="en-US" dirty="0" smtClean="0"/>
              <a:t> is 3% en is lager </a:t>
            </a:r>
            <a:r>
              <a:rPr lang="en-US" dirty="0" err="1" smtClean="0"/>
              <a:t>dan</a:t>
            </a:r>
            <a:r>
              <a:rPr lang="en-US" dirty="0" smtClean="0"/>
              <a:t> 6</a:t>
            </a:r>
            <a:r>
              <a:rPr lang="en-US" dirty="0" smtClean="0"/>
              <a:t>%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err="1" smtClean="0"/>
              <a:t>Stiefkinderen</a:t>
            </a:r>
            <a:r>
              <a:rPr lang="en-US" dirty="0" smtClean="0"/>
              <a:t> in de </a:t>
            </a:r>
            <a:r>
              <a:rPr lang="en-US" dirty="0" err="1" smtClean="0"/>
              <a:t>verdeling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betrekken</a:t>
            </a:r>
            <a:r>
              <a:rPr lang="en-US" dirty="0" smtClean="0"/>
              <a:t>!?</a:t>
            </a:r>
            <a:endParaRPr lang="en-US" dirty="0" smtClean="0"/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4.3. </a:t>
            </a:r>
            <a:r>
              <a:rPr lang="nl-NL" dirty="0" err="1" smtClean="0"/>
              <a:t>Tweetrapsmaking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14327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Tweetrapsmaking</a:t>
            </a:r>
            <a:r>
              <a:rPr lang="en-US" dirty="0" smtClean="0"/>
              <a:t> </a:t>
            </a:r>
            <a:r>
              <a:rPr lang="en-US" dirty="0" err="1" smtClean="0"/>
              <a:t>hoeft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gevallen</a:t>
            </a:r>
            <a:r>
              <a:rPr lang="en-US" dirty="0" smtClean="0"/>
              <a:t> het </a:t>
            </a:r>
            <a:r>
              <a:rPr lang="en-US" dirty="0" err="1" smtClean="0"/>
              <a:t>beste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endParaRPr lang="nl-NL" dirty="0" smtClean="0"/>
          </a:p>
          <a:p>
            <a:r>
              <a:rPr lang="nl-NL" dirty="0" smtClean="0"/>
              <a:t>Onterving kinderen bij het eerste overlijden</a:t>
            </a:r>
          </a:p>
          <a:p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de </a:t>
            </a:r>
            <a:r>
              <a:rPr lang="en-US" dirty="0" err="1" smtClean="0"/>
              <a:t>langstlevende</a:t>
            </a:r>
            <a:endParaRPr lang="en-US" dirty="0" smtClean="0"/>
          </a:p>
          <a:p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verkrijgen</a:t>
            </a:r>
            <a:r>
              <a:rPr lang="en-US" dirty="0" smtClean="0"/>
              <a:t> pas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overlijden</a:t>
            </a:r>
            <a:r>
              <a:rPr lang="en-US" dirty="0" smtClean="0"/>
              <a:t> </a:t>
            </a:r>
            <a:r>
              <a:rPr lang="en-US" dirty="0" err="1" smtClean="0"/>
              <a:t>langstlevende</a:t>
            </a:r>
            <a:endParaRPr lang="en-US" dirty="0" smtClean="0"/>
          </a:p>
          <a:p>
            <a:r>
              <a:rPr lang="en-US" dirty="0" err="1" smtClean="0"/>
              <a:t>Verkrijgen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twee </a:t>
            </a:r>
            <a:r>
              <a:rPr lang="en-US" dirty="0" err="1" smtClean="0"/>
              <a:t>nalatenschappen</a:t>
            </a:r>
            <a:endParaRPr lang="en-US" dirty="0" smtClean="0"/>
          </a:p>
          <a:p>
            <a:r>
              <a:rPr lang="en-US" dirty="0" err="1" smtClean="0"/>
              <a:t>Bezwaarde</a:t>
            </a:r>
            <a:r>
              <a:rPr lang="en-US" dirty="0" smtClean="0"/>
              <a:t> en </a:t>
            </a:r>
            <a:r>
              <a:rPr lang="en-US" dirty="0" err="1" smtClean="0"/>
              <a:t>verwachters</a:t>
            </a:r>
            <a:endParaRPr lang="en-US" dirty="0" smtClean="0"/>
          </a:p>
          <a:p>
            <a:r>
              <a:rPr lang="en-US" dirty="0" err="1" smtClean="0"/>
              <a:t>Administratieplicht</a:t>
            </a:r>
            <a:endParaRPr lang="en-US" dirty="0" smtClean="0"/>
          </a:p>
          <a:p>
            <a:r>
              <a:rPr lang="en-US" dirty="0" err="1" smtClean="0"/>
              <a:t>Voordeel</a:t>
            </a:r>
            <a:r>
              <a:rPr lang="en-US" dirty="0" smtClean="0"/>
              <a:t>: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successierechten</a:t>
            </a:r>
            <a:r>
              <a:rPr lang="en-US" dirty="0" smtClean="0"/>
              <a:t>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overlijden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voordeel</a:t>
            </a:r>
            <a:r>
              <a:rPr lang="en-US" dirty="0" smtClean="0"/>
              <a:t>, </a:t>
            </a:r>
            <a:r>
              <a:rPr lang="en-US" dirty="0" err="1" smtClean="0"/>
              <a:t>maar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: </a:t>
            </a:r>
            <a:r>
              <a:rPr lang="en-US" dirty="0" err="1" smtClean="0"/>
              <a:t>uitstel</a:t>
            </a:r>
            <a:r>
              <a:rPr lang="en-US" dirty="0" smtClean="0"/>
              <a:t> van </a:t>
            </a:r>
            <a:r>
              <a:rPr lang="en-US" dirty="0" err="1" smtClean="0"/>
              <a:t>betaling</a:t>
            </a:r>
            <a:endParaRPr lang="nl-NL" dirty="0" smtClean="0"/>
          </a:p>
          <a:p>
            <a:pPr lvl="1"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Successiewetgeving (fiscaal)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>
            <a:normAutofit/>
          </a:bodyPr>
          <a:lstStyle/>
          <a:p>
            <a:r>
              <a:rPr lang="en-US" dirty="0" smtClean="0"/>
              <a:t>Per 1 </a:t>
            </a:r>
            <a:r>
              <a:rPr lang="en-US" dirty="0" err="1" smtClean="0"/>
              <a:t>januari</a:t>
            </a:r>
            <a:r>
              <a:rPr lang="en-US" dirty="0" smtClean="0"/>
              <a:t> 2010 </a:t>
            </a:r>
            <a:r>
              <a:rPr lang="en-US" dirty="0" err="1" smtClean="0"/>
              <a:t>gewijzigd</a:t>
            </a:r>
            <a:endParaRPr lang="en-US" dirty="0" smtClean="0"/>
          </a:p>
          <a:p>
            <a:r>
              <a:rPr lang="en-US" dirty="0" err="1" smtClean="0"/>
              <a:t>Nieuw</a:t>
            </a:r>
            <a:r>
              <a:rPr lang="en-US" dirty="0" smtClean="0"/>
              <a:t> </a:t>
            </a:r>
            <a:r>
              <a:rPr lang="en-US" dirty="0" err="1" smtClean="0"/>
              <a:t>partnerbegrip</a:t>
            </a:r>
            <a:r>
              <a:rPr lang="en-US" dirty="0" smtClean="0"/>
              <a:t> (</a:t>
            </a:r>
            <a:r>
              <a:rPr lang="en-US" dirty="0" err="1" smtClean="0"/>
              <a:t>Samenlevingsovereenkomst</a:t>
            </a:r>
            <a:r>
              <a:rPr lang="en-US" dirty="0" smtClean="0"/>
              <a:t>!)</a:t>
            </a:r>
          </a:p>
          <a:p>
            <a:r>
              <a:rPr lang="en-US" dirty="0" err="1" smtClean="0"/>
              <a:t>Vrijstelling</a:t>
            </a:r>
            <a:r>
              <a:rPr lang="en-US" dirty="0" smtClean="0"/>
              <a:t> </a:t>
            </a:r>
            <a:r>
              <a:rPr lang="en-US" dirty="0" err="1" smtClean="0"/>
              <a:t>verhoogd</a:t>
            </a:r>
            <a:endParaRPr lang="en-US" dirty="0" smtClean="0"/>
          </a:p>
          <a:p>
            <a:r>
              <a:rPr lang="en-US" dirty="0" err="1" smtClean="0"/>
              <a:t>Toptarief</a:t>
            </a:r>
            <a:r>
              <a:rPr lang="en-US" dirty="0" smtClean="0"/>
              <a:t> is </a:t>
            </a:r>
            <a:r>
              <a:rPr lang="en-US" dirty="0" err="1" smtClean="0"/>
              <a:t>eraf</a:t>
            </a:r>
            <a:endParaRPr lang="en-US" dirty="0" smtClean="0"/>
          </a:p>
          <a:p>
            <a:r>
              <a:rPr lang="en-US" dirty="0" err="1" smtClean="0"/>
              <a:t>Geen</a:t>
            </a:r>
            <a:r>
              <a:rPr lang="en-US" dirty="0" smtClean="0"/>
              <a:t> 3 </a:t>
            </a:r>
            <a:r>
              <a:rPr lang="en-US" dirty="0" err="1" smtClean="0"/>
              <a:t>maar</a:t>
            </a:r>
            <a:r>
              <a:rPr lang="en-US" dirty="0" smtClean="0"/>
              <a:t> 2 </a:t>
            </a:r>
            <a:r>
              <a:rPr lang="en-US" dirty="0" err="1" smtClean="0"/>
              <a:t>tariefgroepen</a:t>
            </a:r>
            <a:endParaRPr lang="en-US" dirty="0" smtClean="0"/>
          </a:p>
          <a:p>
            <a:r>
              <a:rPr lang="en-US" dirty="0" smtClean="0"/>
              <a:t>“Meer </a:t>
            </a:r>
            <a:r>
              <a:rPr lang="en-US" dirty="0" err="1" smtClean="0"/>
              <a:t>successierechten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kinderen</a:t>
            </a:r>
            <a:r>
              <a:rPr lang="en-US" dirty="0" smtClean="0"/>
              <a:t>” 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5.1. Vrijstellingen </a:t>
            </a:r>
            <a:r>
              <a:rPr lang="nl-NL" dirty="0" err="1" smtClean="0"/>
              <a:t>Erfbelasting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>
            <a:normAutofit/>
          </a:bodyPr>
          <a:lstStyle/>
          <a:p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vrijstellingen</a:t>
            </a:r>
            <a:r>
              <a:rPr lang="en-US" dirty="0" smtClean="0"/>
              <a:t> per 1 </a:t>
            </a:r>
            <a:r>
              <a:rPr lang="en-US" dirty="0" err="1" smtClean="0"/>
              <a:t>januari</a:t>
            </a:r>
            <a:r>
              <a:rPr lang="en-US" dirty="0" smtClean="0"/>
              <a:t> 2010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nl-NL" dirty="0" smtClean="0"/>
              <a:t>	Partner/echtgenoot	€	600.000 (voet)</a:t>
            </a:r>
          </a:p>
          <a:p>
            <a:pPr>
              <a:buFontTx/>
              <a:buNone/>
            </a:pPr>
            <a:r>
              <a:rPr lang="nl-NL" dirty="0" smtClean="0"/>
              <a:t>	(Klein)kinderen		€	  19.000 (voet)</a:t>
            </a:r>
          </a:p>
          <a:p>
            <a:pPr>
              <a:buFontTx/>
              <a:buNone/>
            </a:pPr>
            <a:r>
              <a:rPr lang="nl-NL" dirty="0" smtClean="0"/>
              <a:t>    Ouders			€	   45.000 (voet)</a:t>
            </a:r>
          </a:p>
          <a:p>
            <a:pPr>
              <a:buFontTx/>
              <a:buNone/>
            </a:pPr>
            <a:r>
              <a:rPr lang="nl-NL" dirty="0" smtClean="0"/>
              <a:t>	Anderen			€	    2.000 (voet)</a:t>
            </a:r>
          </a:p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5.1. Vrijstellingen schenkbelasting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35758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vrijstellingen</a:t>
            </a:r>
            <a:r>
              <a:rPr lang="en-US" dirty="0" smtClean="0"/>
              <a:t> per 1 </a:t>
            </a:r>
            <a:r>
              <a:rPr lang="en-US" dirty="0" err="1" smtClean="0"/>
              <a:t>januari</a:t>
            </a:r>
            <a:r>
              <a:rPr lang="en-US" dirty="0" smtClean="0"/>
              <a:t> 2010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nl-NL" dirty="0" smtClean="0"/>
              <a:t>	Kinderen			€	5.000</a:t>
            </a:r>
          </a:p>
          <a:p>
            <a:pPr>
              <a:buFontTx/>
              <a:buNone/>
            </a:pPr>
            <a:r>
              <a:rPr lang="nl-NL" dirty="0" smtClean="0"/>
              <a:t>	Eenmalig verhoogd	€	24.000 en</a:t>
            </a:r>
          </a:p>
          <a:p>
            <a:pPr>
              <a:buFontTx/>
              <a:buNone/>
            </a:pPr>
            <a:r>
              <a:rPr lang="nl-NL" dirty="0" smtClean="0"/>
              <a:t>    te verhogen met 	            €	26.000 tot 50.000</a:t>
            </a:r>
          </a:p>
          <a:p>
            <a:pPr>
              <a:buFontTx/>
              <a:buNone/>
            </a:pPr>
            <a:r>
              <a:rPr lang="nl-NL" dirty="0" smtClean="0"/>
              <a:t>    voor aankoop woning of studie!</a:t>
            </a:r>
          </a:p>
          <a:p>
            <a:pPr>
              <a:buFontTx/>
              <a:buNone/>
            </a:pPr>
            <a:endParaRPr lang="nl-NL" dirty="0" smtClean="0"/>
          </a:p>
          <a:p>
            <a:pPr>
              <a:buFontTx/>
              <a:buNone/>
            </a:pPr>
            <a:r>
              <a:rPr lang="nl-NL" dirty="0" smtClean="0"/>
              <a:t>    Overig			€          2.000	</a:t>
            </a:r>
          </a:p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5.2. Tarieven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1477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		I. partner/</a:t>
            </a:r>
            <a:r>
              <a:rPr lang="en-US" dirty="0" err="1" smtClean="0"/>
              <a:t>afst.rl</a:t>
            </a:r>
            <a:r>
              <a:rPr lang="en-US" dirty="0" smtClean="0"/>
              <a:t>    	 II </a:t>
            </a:r>
            <a:r>
              <a:rPr lang="en-US" dirty="0" err="1" smtClean="0"/>
              <a:t>overig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€0 </a:t>
            </a:r>
            <a:r>
              <a:rPr lang="en-US" dirty="0" smtClean="0"/>
              <a:t>	           -     </a:t>
            </a:r>
            <a:r>
              <a:rPr lang="en-US" dirty="0" smtClean="0"/>
              <a:t>€118.000</a:t>
            </a:r>
            <a:r>
              <a:rPr lang="en-US" dirty="0" smtClean="0"/>
              <a:t>	</a:t>
            </a:r>
            <a:r>
              <a:rPr lang="en-US" dirty="0" smtClean="0"/>
              <a:t>10</a:t>
            </a:r>
            <a:r>
              <a:rPr lang="en-US" dirty="0" smtClean="0"/>
              <a:t>%			30%</a:t>
            </a:r>
          </a:p>
          <a:p>
            <a:pPr>
              <a:buNone/>
            </a:pPr>
            <a:r>
              <a:rPr lang="en-US" dirty="0" smtClean="0"/>
              <a:t>€118.000  </a:t>
            </a:r>
            <a:r>
              <a:rPr lang="en-US" dirty="0" smtClean="0"/>
              <a:t>- 	?		20%			40%</a:t>
            </a:r>
            <a:endParaRPr lang="nl-NL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Kleinkinderen</a:t>
            </a:r>
            <a:r>
              <a:rPr lang="en-US" dirty="0" smtClean="0"/>
              <a:t>: </a:t>
            </a:r>
            <a:r>
              <a:rPr lang="en-US" dirty="0" err="1" smtClean="0"/>
              <a:t>opslag</a:t>
            </a:r>
            <a:r>
              <a:rPr lang="en-US" dirty="0" smtClean="0"/>
              <a:t> van 80%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5.3. Rekenvoorbeeld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229600" cy="360998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A			       </a:t>
            </a:r>
            <a:r>
              <a:rPr lang="en-US" dirty="0" err="1" smtClean="0"/>
              <a:t>gvg</a:t>
            </a:r>
            <a:r>
              <a:rPr lang="en-US" dirty="0" smtClean="0"/>
              <a:t>	                               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C					D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cxnSp>
        <p:nvCxnSpPr>
          <p:cNvPr id="6" name="Rechte verbindingslijn 5"/>
          <p:cNvCxnSpPr/>
          <p:nvPr/>
        </p:nvCxnSpPr>
        <p:spPr>
          <a:xfrm>
            <a:off x="1357290" y="3143248"/>
            <a:ext cx="5643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6929454" y="300037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1142976" y="300037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9"/>
          <p:cNvCxnSpPr/>
          <p:nvPr/>
        </p:nvCxnSpPr>
        <p:spPr>
          <a:xfrm rot="5400000">
            <a:off x="2428860" y="3500438"/>
            <a:ext cx="150019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rot="16200000" flipH="1">
            <a:off x="4464843" y="3607595"/>
            <a:ext cx="150019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al 12"/>
          <p:cNvSpPr/>
          <p:nvPr/>
        </p:nvSpPr>
        <p:spPr>
          <a:xfrm>
            <a:off x="5357818" y="457200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2643174" y="457200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5.3. Rekenvoorbeeld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57200" y="2714620"/>
            <a:ext cx="8229600" cy="36099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600" dirty="0" smtClean="0"/>
              <a:t>A en B </a:t>
            </a:r>
            <a:r>
              <a:rPr lang="en-US" sz="2600" dirty="0" err="1" smtClean="0"/>
              <a:t>gehuwd</a:t>
            </a:r>
            <a:r>
              <a:rPr lang="en-US" sz="2600" dirty="0" smtClean="0"/>
              <a:t>, </a:t>
            </a:r>
            <a:r>
              <a:rPr lang="en-US" sz="2600" dirty="0" err="1" smtClean="0"/>
              <a:t>kinderen</a:t>
            </a:r>
            <a:r>
              <a:rPr lang="en-US" sz="2600" dirty="0" smtClean="0"/>
              <a:t> C en 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smtClean="0"/>
              <a:t>Eigen </a:t>
            </a:r>
            <a:r>
              <a:rPr lang="en-US" sz="2600" dirty="0" err="1" smtClean="0"/>
              <a:t>woning</a:t>
            </a:r>
            <a:r>
              <a:rPr lang="en-US" sz="2600" dirty="0" smtClean="0"/>
              <a:t>: 	</a:t>
            </a:r>
            <a:r>
              <a:rPr lang="en-US" sz="2600" dirty="0" smtClean="0"/>
              <a:t>€550.000,00</a:t>
            </a: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Hypotheek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  	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€50.000,00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err="1" smtClean="0"/>
              <a:t>Spaargeld</a:t>
            </a:r>
            <a:r>
              <a:rPr lang="en-US" sz="2600" dirty="0" smtClean="0"/>
              <a:t>:		</a:t>
            </a:r>
            <a:r>
              <a:rPr lang="en-US" sz="2600" dirty="0" smtClean="0"/>
              <a:t>€10.000,00</a:t>
            </a: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65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jaar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 is 63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jaar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aseline="0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komt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overlijden</a:t>
            </a: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voorstellen?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2000264"/>
          </a:xfrm>
        </p:spPr>
        <p:txBody>
          <a:bodyPr>
            <a:normAutofit/>
          </a:bodyPr>
          <a:lstStyle/>
          <a:p>
            <a:r>
              <a:rPr lang="nl-NL" dirty="0" err="1" smtClean="0"/>
              <a:t>Mr</a:t>
            </a:r>
            <a:r>
              <a:rPr lang="nl-NL" dirty="0" smtClean="0"/>
              <a:t> A.J.W. (Arjan) Kuiper, notaris</a:t>
            </a:r>
          </a:p>
          <a:p>
            <a:r>
              <a:rPr lang="nl-NL" dirty="0" smtClean="0"/>
              <a:t>Opvolger van notaris </a:t>
            </a:r>
            <a:r>
              <a:rPr lang="nl-NL" dirty="0" err="1" smtClean="0"/>
              <a:t>mr</a:t>
            </a:r>
            <a:r>
              <a:rPr lang="nl-NL" dirty="0" smtClean="0"/>
              <a:t> </a:t>
            </a:r>
            <a:r>
              <a:rPr lang="nl-NL" dirty="0" err="1" smtClean="0"/>
              <a:t>H.J.Th.G</a:t>
            </a:r>
            <a:r>
              <a:rPr lang="nl-NL" dirty="0" smtClean="0"/>
              <a:t>. </a:t>
            </a:r>
            <a:r>
              <a:rPr lang="nl-NL" dirty="0" err="1" smtClean="0"/>
              <a:t>Tomlow</a:t>
            </a:r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5.3. Rekenvoorbeeld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57200" y="2714620"/>
            <a:ext cx="8229600" cy="36099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noProof="0" dirty="0" err="1" smtClean="0"/>
              <a:t>Totale</a:t>
            </a:r>
            <a:r>
              <a:rPr lang="en-US" sz="2600" noProof="0" dirty="0" smtClean="0"/>
              <a:t> </a:t>
            </a:r>
            <a:r>
              <a:rPr lang="en-US" sz="2600" noProof="0" dirty="0" err="1" smtClean="0"/>
              <a:t>nalatenschap</a:t>
            </a:r>
            <a:r>
              <a:rPr lang="en-US" sz="2600" noProof="0" dirty="0" smtClean="0"/>
              <a:t> is  </a:t>
            </a:r>
            <a:r>
              <a:rPr lang="en-US" sz="2600" noProof="0" dirty="0" smtClean="0"/>
              <a:t>€510.000,00 </a:t>
            </a:r>
            <a:r>
              <a:rPr lang="en-US" sz="2600" noProof="0" dirty="0" smtClean="0"/>
              <a:t>/ 2 </a:t>
            </a:r>
            <a:r>
              <a:rPr lang="en-US" sz="2600" noProof="0" dirty="0" smtClean="0"/>
              <a:t>= €255.000,00</a:t>
            </a:r>
            <a:endParaRPr lang="en-US" sz="2600" noProof="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err="1" smtClean="0"/>
              <a:t>Erfgenamen</a:t>
            </a:r>
            <a:r>
              <a:rPr lang="en-US" sz="2600" dirty="0" smtClean="0"/>
              <a:t>: LL en </a:t>
            </a:r>
            <a:r>
              <a:rPr lang="en-US" sz="2600" dirty="0" err="1" smtClean="0"/>
              <a:t>kinderen</a:t>
            </a:r>
            <a:r>
              <a:rPr lang="en-US" sz="2600" dirty="0" smtClean="0"/>
              <a:t>, </a:t>
            </a:r>
            <a:r>
              <a:rPr lang="en-US" sz="2600" dirty="0" err="1" smtClean="0"/>
              <a:t>ieder</a:t>
            </a:r>
            <a:r>
              <a:rPr lang="en-US" sz="2600" dirty="0" smtClean="0"/>
              <a:t> </a:t>
            </a:r>
            <a:r>
              <a:rPr lang="en-US" sz="2600" dirty="0" err="1" smtClean="0"/>
              <a:t>voor</a:t>
            </a:r>
            <a:r>
              <a:rPr lang="en-US" sz="2600" dirty="0" smtClean="0"/>
              <a:t> </a:t>
            </a:r>
            <a:r>
              <a:rPr lang="en-US" sz="2600" dirty="0" err="1" smtClean="0"/>
              <a:t>een</a:t>
            </a:r>
            <a:r>
              <a:rPr lang="en-US" sz="2600" dirty="0" smtClean="0"/>
              <a:t>/</a:t>
            </a:r>
            <a:r>
              <a:rPr lang="en-US" sz="2600" dirty="0" err="1" smtClean="0"/>
              <a:t>derde</a:t>
            </a:r>
            <a:r>
              <a:rPr lang="en-US" sz="2600" dirty="0" smtClean="0"/>
              <a:t> </a:t>
            </a:r>
            <a:r>
              <a:rPr lang="en-US" sz="2600" dirty="0" err="1" smtClean="0"/>
              <a:t>gedeelte</a:t>
            </a:r>
            <a:r>
              <a:rPr lang="en-US" sz="2600" dirty="0" smtClean="0"/>
              <a:t> is </a:t>
            </a:r>
            <a:r>
              <a:rPr lang="en-US" sz="2600" dirty="0" smtClean="0"/>
              <a:t>€85.000,00 </a:t>
            </a:r>
            <a:r>
              <a:rPr lang="en-US" sz="2600" dirty="0" smtClean="0"/>
              <a:t>per </a:t>
            </a:r>
            <a:r>
              <a:rPr lang="en-US" sz="2600" dirty="0" err="1" smtClean="0"/>
              <a:t>erfgenaam</a:t>
            </a: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err="1" smtClean="0"/>
              <a:t>Vraag</a:t>
            </a:r>
            <a:r>
              <a:rPr lang="en-US" sz="2600" dirty="0" smtClean="0"/>
              <a:t>: </a:t>
            </a:r>
            <a:r>
              <a:rPr lang="en-US" sz="2600" dirty="0" err="1" smtClean="0"/>
              <a:t>wel</a:t>
            </a:r>
            <a:r>
              <a:rPr lang="en-US" sz="2600" dirty="0" smtClean="0"/>
              <a:t> of </a:t>
            </a:r>
            <a:r>
              <a:rPr lang="en-US" sz="2600" dirty="0" err="1" smtClean="0"/>
              <a:t>geen</a:t>
            </a:r>
            <a:r>
              <a:rPr lang="en-US" sz="2600" dirty="0" smtClean="0"/>
              <a:t> </a:t>
            </a:r>
            <a:r>
              <a:rPr lang="en-US" sz="2600" dirty="0" err="1" smtClean="0"/>
              <a:t>rente</a:t>
            </a: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5.3. Rekenvoorbeeld, wel rente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00034" y="2071678"/>
            <a:ext cx="8229600" cy="400052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baseline="0" dirty="0" smtClean="0"/>
              <a:t>In </a:t>
            </a:r>
            <a:r>
              <a:rPr lang="en-US" sz="2400" baseline="0" dirty="0" err="1" smtClean="0"/>
              <a:t>bijna</a:t>
            </a:r>
            <a:r>
              <a:rPr lang="en-US" sz="2400" dirty="0" smtClean="0"/>
              <a:t> </a:t>
            </a:r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oude</a:t>
            </a:r>
            <a:r>
              <a:rPr lang="en-US" sz="2400" dirty="0" smtClean="0"/>
              <a:t> </a:t>
            </a:r>
            <a:r>
              <a:rPr lang="en-US" sz="2400" dirty="0" err="1" smtClean="0"/>
              <a:t>testamenten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u="sng" dirty="0" err="1" smtClean="0"/>
              <a:t>Eerste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overlijden</a:t>
            </a:r>
            <a:r>
              <a:rPr lang="en-US" sz="2400" u="sng" dirty="0" smtClean="0"/>
              <a:t>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baseline="0" dirty="0" err="1" smtClean="0"/>
              <a:t>Successierecht</a:t>
            </a:r>
            <a:r>
              <a:rPr lang="en-US" sz="2400" baseline="0" dirty="0" smtClean="0"/>
              <a:t> over </a:t>
            </a:r>
            <a:r>
              <a:rPr lang="en-US" sz="2400" baseline="0" dirty="0" smtClean="0"/>
              <a:t>€85.000,00</a:t>
            </a:r>
            <a:r>
              <a:rPr lang="en-US" sz="2400" dirty="0" smtClean="0"/>
              <a:t> </a:t>
            </a:r>
            <a:r>
              <a:rPr lang="en-US" sz="2400" dirty="0" smtClean="0"/>
              <a:t>per kind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verkrijgt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€85.000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Vrijgesteld</a:t>
            </a:r>
            <a:r>
              <a:rPr lang="en-US" sz="2400" dirty="0" smtClean="0"/>
              <a:t> is </a:t>
            </a:r>
            <a:r>
              <a:rPr lang="en-US" sz="2400" dirty="0" smtClean="0"/>
              <a:t>€600.000,00</a:t>
            </a:r>
            <a:r>
              <a:rPr lang="en-US" sz="2400" dirty="0" smtClean="0"/>
              <a:t>, </a:t>
            </a: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sr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baseline="0" dirty="0" err="1" smtClean="0"/>
              <a:t>Kinderen</a:t>
            </a:r>
            <a:r>
              <a:rPr lang="en-US" sz="2400" baseline="0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/>
              <a:t>€85.000-€19.000,00 </a:t>
            </a:r>
            <a:r>
              <a:rPr lang="en-US" sz="2400" dirty="0" smtClean="0"/>
              <a:t>x 10% = </a:t>
            </a:r>
            <a:r>
              <a:rPr lang="en-US" sz="2400" dirty="0" smtClean="0"/>
              <a:t>€6.600 </a:t>
            </a:r>
            <a:r>
              <a:rPr lang="en-US" sz="2400" dirty="0" smtClean="0"/>
              <a:t>p/k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€13.200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successierechten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Langstlevende</a:t>
            </a:r>
            <a:r>
              <a:rPr lang="en-US" sz="2400" dirty="0" smtClean="0"/>
              <a:t> </a:t>
            </a:r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goederen</a:t>
            </a:r>
            <a:r>
              <a:rPr lang="en-US" sz="2400" dirty="0" smtClean="0"/>
              <a:t>: </a:t>
            </a:r>
            <a:r>
              <a:rPr lang="en-US" sz="2400" dirty="0" smtClean="0"/>
              <a:t>€10.000,00 </a:t>
            </a:r>
            <a:r>
              <a:rPr lang="en-US" sz="2400" dirty="0" err="1" smtClean="0"/>
              <a:t>aan</a:t>
            </a:r>
            <a:r>
              <a:rPr lang="en-US" sz="2400" dirty="0" smtClean="0"/>
              <a:t> </a:t>
            </a:r>
            <a:r>
              <a:rPr lang="en-US" sz="2400" dirty="0" err="1" smtClean="0"/>
              <a:t>spaargeld</a:t>
            </a:r>
            <a:r>
              <a:rPr lang="en-US" sz="2400" dirty="0" smtClean="0"/>
              <a:t> en </a:t>
            </a:r>
            <a:r>
              <a:rPr lang="en-US" sz="2400" dirty="0" err="1" smtClean="0"/>
              <a:t>heeft</a:t>
            </a:r>
            <a:r>
              <a:rPr lang="en-US" sz="2400" dirty="0" smtClean="0"/>
              <a:t> </a:t>
            </a:r>
            <a:r>
              <a:rPr lang="en-US" sz="2400" dirty="0" err="1" smtClean="0"/>
              <a:t>dus</a:t>
            </a:r>
            <a:r>
              <a:rPr lang="en-US" sz="2400" dirty="0" smtClean="0"/>
              <a:t> </a:t>
            </a: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smtClean="0"/>
              <a:t>€13.200</a:t>
            </a:r>
            <a:r>
              <a:rPr lang="en-US" sz="2400" dirty="0" smtClean="0"/>
              <a:t>.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err="1" smtClean="0"/>
              <a:t>Voordeel</a:t>
            </a:r>
            <a:r>
              <a:rPr lang="en-US" sz="2400" dirty="0" smtClean="0"/>
              <a:t> van </a:t>
            </a:r>
            <a:r>
              <a:rPr lang="en-US" sz="2400" dirty="0" err="1" smtClean="0"/>
              <a:t>wel</a:t>
            </a:r>
            <a:r>
              <a:rPr lang="en-US" sz="2400" dirty="0" smtClean="0"/>
              <a:t> </a:t>
            </a:r>
            <a:r>
              <a:rPr lang="en-US" sz="2400" dirty="0" err="1" smtClean="0"/>
              <a:t>rente</a:t>
            </a:r>
            <a:r>
              <a:rPr lang="en-US" sz="2400" dirty="0" smtClean="0"/>
              <a:t>: </a:t>
            </a:r>
            <a:r>
              <a:rPr lang="en-US" sz="2400" dirty="0" err="1" smtClean="0"/>
              <a:t>bijschrijving</a:t>
            </a:r>
            <a:r>
              <a:rPr lang="en-US" sz="2400" dirty="0" smtClean="0"/>
              <a:t> </a:t>
            </a:r>
            <a:r>
              <a:rPr lang="en-US" sz="2400" dirty="0" err="1" smtClean="0"/>
              <a:t>erfdelen</a:t>
            </a:r>
            <a:r>
              <a:rPr lang="en-US" sz="2400" dirty="0" smtClean="0"/>
              <a:t> </a:t>
            </a:r>
            <a:r>
              <a:rPr lang="en-US" sz="2400" dirty="0" err="1" smtClean="0"/>
              <a:t>kinderen</a:t>
            </a:r>
            <a:r>
              <a:rPr lang="en-US" sz="2400" dirty="0" smtClean="0"/>
              <a:t>, </a:t>
            </a:r>
            <a:r>
              <a:rPr lang="en-US" sz="2400" dirty="0" err="1" smtClean="0"/>
              <a:t>erfdeel</a:t>
            </a:r>
            <a:r>
              <a:rPr lang="en-US" sz="2400" dirty="0" smtClean="0"/>
              <a:t> kind </a:t>
            </a:r>
            <a:r>
              <a:rPr lang="en-US" sz="2400" dirty="0" err="1" smtClean="0"/>
              <a:t>wordt</a:t>
            </a:r>
            <a:r>
              <a:rPr lang="en-US" sz="2400" dirty="0" smtClean="0"/>
              <a:t> </a:t>
            </a:r>
            <a:r>
              <a:rPr lang="en-US" sz="2400" dirty="0" err="1" smtClean="0"/>
              <a:t>groter</a:t>
            </a:r>
            <a:r>
              <a:rPr lang="en-US" sz="2400" dirty="0" smtClean="0"/>
              <a:t> en </a:t>
            </a:r>
            <a:r>
              <a:rPr lang="en-US" sz="2400" dirty="0" err="1" smtClean="0"/>
              <a:t>aftrekbaar</a:t>
            </a:r>
            <a:r>
              <a:rPr lang="en-US" sz="2400" dirty="0" smtClean="0"/>
              <a:t> 2e </a:t>
            </a:r>
            <a:r>
              <a:rPr lang="en-US" sz="2400" dirty="0" err="1" smtClean="0"/>
              <a:t>overlijden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nl-N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5.3. Rekenvoorbeeld, wel rente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00034" y="2071678"/>
            <a:ext cx="8229600" cy="414340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u="sng" baseline="0" dirty="0" smtClean="0"/>
              <a:t>2e </a:t>
            </a:r>
            <a:r>
              <a:rPr lang="en-US" sz="2400" u="sng" baseline="0" dirty="0" err="1" smtClean="0"/>
              <a:t>overlijden</a:t>
            </a:r>
            <a:r>
              <a:rPr lang="en-US" sz="2400" baseline="0" dirty="0" smtClean="0"/>
              <a:t>: </a:t>
            </a:r>
            <a:r>
              <a:rPr lang="en-US" sz="2400" baseline="0" dirty="0" err="1" smtClean="0"/>
              <a:t>erfdelen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kinderen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zijn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gegroeid</a:t>
            </a:r>
            <a:r>
              <a:rPr lang="en-US" sz="2400" baseline="0" dirty="0" smtClean="0"/>
              <a:t>.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Stel</a:t>
            </a:r>
            <a:r>
              <a:rPr lang="en-US" sz="2400" dirty="0" smtClean="0"/>
              <a:t> LL </a:t>
            </a:r>
            <a:r>
              <a:rPr lang="en-US" sz="2400" dirty="0" err="1" smtClean="0"/>
              <a:t>leeft</a:t>
            </a:r>
            <a:r>
              <a:rPr lang="en-US" sz="2400" dirty="0" smtClean="0"/>
              <a:t> </a:t>
            </a:r>
            <a:r>
              <a:rPr lang="en-US" sz="2400" dirty="0" err="1" smtClean="0"/>
              <a:t>nog</a:t>
            </a:r>
            <a:r>
              <a:rPr lang="en-US" sz="2400" dirty="0" smtClean="0"/>
              <a:t> 15 </a:t>
            </a:r>
            <a:r>
              <a:rPr lang="en-US" sz="2400" dirty="0" err="1" smtClean="0"/>
              <a:t>jaar</a:t>
            </a:r>
            <a:r>
              <a:rPr lang="en-US" sz="2400" dirty="0" smtClean="0"/>
              <a:t> en </a:t>
            </a:r>
            <a:r>
              <a:rPr lang="en-US" sz="2400" dirty="0" err="1" smtClean="0"/>
              <a:t>rente</a:t>
            </a:r>
            <a:r>
              <a:rPr lang="en-US" sz="2400" dirty="0" smtClean="0"/>
              <a:t> van 6%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Erfdelen</a:t>
            </a:r>
            <a:r>
              <a:rPr lang="en-US" sz="2400" dirty="0" smtClean="0"/>
              <a:t> </a:t>
            </a:r>
            <a:r>
              <a:rPr lang="en-US" sz="2400" dirty="0" smtClean="0"/>
              <a:t>€85.000,00 </a:t>
            </a:r>
            <a:r>
              <a:rPr lang="en-US" sz="2400" dirty="0" smtClean="0"/>
              <a:t>x 6% x 15 </a:t>
            </a:r>
            <a:r>
              <a:rPr lang="en-US" sz="2400" dirty="0" err="1" smtClean="0"/>
              <a:t>jaar</a:t>
            </a:r>
            <a:r>
              <a:rPr lang="en-US" sz="2400" dirty="0" smtClean="0"/>
              <a:t> is </a:t>
            </a:r>
            <a:r>
              <a:rPr lang="en-US" sz="2400" dirty="0" smtClean="0"/>
              <a:t>€76.500 </a:t>
            </a:r>
            <a:r>
              <a:rPr lang="en-US" sz="2400" dirty="0" err="1" smtClean="0"/>
              <a:t>vermeerderd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Erfdeel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waard</a:t>
            </a:r>
            <a:r>
              <a:rPr lang="en-US" sz="2400" dirty="0" smtClean="0"/>
              <a:t>: </a:t>
            </a:r>
            <a:r>
              <a:rPr lang="en-US" sz="2400" dirty="0" smtClean="0"/>
              <a:t>€161.500,00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Stel</a:t>
            </a:r>
            <a:r>
              <a:rPr lang="en-US" sz="2400" dirty="0" smtClean="0"/>
              <a:t>: </a:t>
            </a:r>
            <a:r>
              <a:rPr lang="en-US" sz="2400" dirty="0" err="1" smtClean="0"/>
              <a:t>er</a:t>
            </a:r>
            <a:r>
              <a:rPr lang="en-US" sz="2400" dirty="0" smtClean="0"/>
              <a:t> is </a:t>
            </a:r>
            <a:r>
              <a:rPr lang="en-US" sz="2400" dirty="0" err="1" smtClean="0"/>
              <a:t>nog</a:t>
            </a:r>
            <a:r>
              <a:rPr lang="en-US" sz="2400" dirty="0" smtClean="0"/>
              <a:t> </a:t>
            </a:r>
            <a:r>
              <a:rPr lang="en-US" sz="2400" dirty="0" smtClean="0"/>
              <a:t>€510.000,00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2 </a:t>
            </a:r>
            <a:r>
              <a:rPr lang="en-US" sz="2400" dirty="0" err="1" smtClean="0"/>
              <a:t>kinderen</a:t>
            </a:r>
            <a:r>
              <a:rPr lang="en-US" sz="2400" dirty="0" smtClean="0"/>
              <a:t> </a:t>
            </a:r>
            <a:r>
              <a:rPr lang="en-US" sz="2400" dirty="0" err="1" smtClean="0"/>
              <a:t>erven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successie</a:t>
            </a:r>
            <a:r>
              <a:rPr lang="en-US" sz="2400" dirty="0" smtClean="0"/>
              <a:t>: </a:t>
            </a:r>
            <a:r>
              <a:rPr lang="en-US" sz="2400" dirty="0" smtClean="0"/>
              <a:t>€510.000,00 </a:t>
            </a:r>
            <a:r>
              <a:rPr lang="en-US" sz="2400" dirty="0" smtClean="0"/>
              <a:t>– </a:t>
            </a:r>
            <a:r>
              <a:rPr lang="en-US" sz="2400" dirty="0" err="1" smtClean="0"/>
              <a:t>schulden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€510.000,00 </a:t>
            </a:r>
            <a:r>
              <a:rPr lang="en-US" sz="2400" dirty="0" smtClean="0"/>
              <a:t>– </a:t>
            </a:r>
            <a:r>
              <a:rPr lang="en-US" sz="2400" dirty="0" smtClean="0"/>
              <a:t>€161.500 </a:t>
            </a:r>
            <a:r>
              <a:rPr lang="en-US" sz="2400" dirty="0" smtClean="0"/>
              <a:t>x 2 = </a:t>
            </a:r>
            <a:r>
              <a:rPr lang="en-US" sz="2400" dirty="0" smtClean="0"/>
              <a:t>€187.000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Per kind: </a:t>
            </a:r>
            <a:r>
              <a:rPr lang="en-US" sz="2400" dirty="0" smtClean="0"/>
              <a:t>€187.000 </a:t>
            </a:r>
            <a:r>
              <a:rPr lang="en-US" sz="2400" dirty="0" smtClean="0"/>
              <a:t>/ 2 = </a:t>
            </a:r>
            <a:r>
              <a:rPr lang="en-US" sz="2400" dirty="0" smtClean="0"/>
              <a:t>€93.500-€19.000 </a:t>
            </a:r>
            <a:r>
              <a:rPr lang="en-US" sz="2400" dirty="0" smtClean="0"/>
              <a:t>= </a:t>
            </a:r>
            <a:r>
              <a:rPr lang="en-US" sz="2400" dirty="0" smtClean="0"/>
              <a:t>€74.500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10% = </a:t>
            </a:r>
            <a:r>
              <a:rPr lang="en-US" sz="2400" dirty="0" smtClean="0"/>
              <a:t>€7.450 </a:t>
            </a:r>
            <a:r>
              <a:rPr lang="en-US" sz="2400" dirty="0" smtClean="0"/>
              <a:t>x 2 = </a:t>
            </a:r>
            <a:r>
              <a:rPr lang="en-US" sz="2400" dirty="0" smtClean="0"/>
              <a:t>€14.900 </a:t>
            </a:r>
            <a:r>
              <a:rPr lang="en-US" sz="2400" dirty="0" err="1" smtClean="0"/>
              <a:t>totaal</a:t>
            </a:r>
            <a:r>
              <a:rPr lang="en-US" sz="2400" dirty="0" smtClean="0"/>
              <a:t> 2e </a:t>
            </a:r>
            <a:r>
              <a:rPr lang="en-US" sz="2400" dirty="0" err="1" smtClean="0"/>
              <a:t>overlijden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nl-N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5.3. Rekenvoorbeeld, geen rente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00034" y="2357430"/>
            <a:ext cx="8229600" cy="360998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u="sng" dirty="0" smtClean="0"/>
              <a:t>1e </a:t>
            </a:r>
            <a:r>
              <a:rPr lang="en-US" sz="2400" u="sng" dirty="0" err="1" smtClean="0"/>
              <a:t>overlijden</a:t>
            </a:r>
            <a:r>
              <a:rPr lang="en-US" sz="2400" u="sng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Langstlevende</a:t>
            </a:r>
            <a:r>
              <a:rPr lang="en-US" sz="2400" dirty="0" smtClean="0"/>
              <a:t> </a:t>
            </a:r>
            <a:r>
              <a:rPr lang="en-US" sz="2400" dirty="0" err="1" smtClean="0"/>
              <a:t>krijgt</a:t>
            </a:r>
            <a:r>
              <a:rPr lang="en-US" sz="2400" dirty="0" smtClean="0"/>
              <a:t> in </a:t>
            </a:r>
            <a:r>
              <a:rPr lang="en-US" sz="2400" dirty="0" err="1" smtClean="0"/>
              <a:t>fiscale</a:t>
            </a:r>
            <a:r>
              <a:rPr lang="en-US" sz="2400" dirty="0" smtClean="0"/>
              <a:t> </a:t>
            </a:r>
            <a:r>
              <a:rPr lang="en-US" sz="2400" dirty="0" err="1" smtClean="0"/>
              <a:t>zin</a:t>
            </a:r>
            <a:r>
              <a:rPr lang="en-US" sz="2400" dirty="0" smtClean="0"/>
              <a:t> het </a:t>
            </a:r>
            <a:r>
              <a:rPr lang="en-US" sz="2400" dirty="0" err="1" smtClean="0"/>
              <a:t>vruchtgebruik</a:t>
            </a:r>
            <a:r>
              <a:rPr lang="en-US" sz="2400" dirty="0" smtClean="0"/>
              <a:t> van </a:t>
            </a:r>
            <a:r>
              <a:rPr lang="en-US" sz="2400" dirty="0" err="1" smtClean="0"/>
              <a:t>erfdelen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kinderen</a:t>
            </a:r>
            <a:r>
              <a:rPr lang="en-US" sz="2400" dirty="0" smtClean="0"/>
              <a:t>;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Kind </a:t>
            </a:r>
            <a:r>
              <a:rPr lang="en-US" sz="2400" dirty="0" err="1" smtClean="0"/>
              <a:t>verkrijgt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successie</a:t>
            </a:r>
            <a:r>
              <a:rPr lang="en-US" sz="2400" dirty="0" smtClean="0"/>
              <a:t>: </a:t>
            </a:r>
            <a:r>
              <a:rPr lang="en-US" sz="2400" dirty="0" smtClean="0"/>
              <a:t>€85.000,00 </a:t>
            </a:r>
            <a:r>
              <a:rPr lang="en-US" sz="2400" dirty="0" smtClean="0"/>
              <a:t>- </a:t>
            </a:r>
            <a:r>
              <a:rPr lang="en-US" sz="2400" dirty="0" err="1" smtClean="0"/>
              <a:t>waarde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afwaardering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Afwaardering</a:t>
            </a:r>
            <a:r>
              <a:rPr lang="en-US" sz="2400" dirty="0" smtClean="0"/>
              <a:t>: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err="1" smtClean="0"/>
              <a:t>Gekeken</a:t>
            </a:r>
            <a:r>
              <a:rPr lang="en-US" sz="2400" dirty="0" smtClean="0"/>
              <a:t> </a:t>
            </a:r>
            <a:r>
              <a:rPr lang="en-US" sz="2400" dirty="0" err="1" smtClean="0"/>
              <a:t>wordt</a:t>
            </a:r>
            <a:r>
              <a:rPr lang="en-US" sz="2400" dirty="0" smtClean="0"/>
              <a:t> </a:t>
            </a:r>
            <a:r>
              <a:rPr lang="en-US" sz="2400" dirty="0" err="1" smtClean="0"/>
              <a:t>naar</a:t>
            </a:r>
            <a:r>
              <a:rPr lang="en-US" sz="2400" dirty="0" smtClean="0"/>
              <a:t> </a:t>
            </a:r>
            <a:r>
              <a:rPr lang="en-US" sz="2400" dirty="0" err="1" smtClean="0"/>
              <a:t>leeftijd</a:t>
            </a:r>
            <a:r>
              <a:rPr lang="en-US" sz="2400" dirty="0" smtClean="0"/>
              <a:t> LL (63), factor 10;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err="1" smtClean="0"/>
              <a:t>Waarde</a:t>
            </a:r>
            <a:r>
              <a:rPr lang="en-US" sz="2400" dirty="0" smtClean="0"/>
              <a:t> </a:t>
            </a:r>
            <a:r>
              <a:rPr lang="en-US" sz="2400" dirty="0" err="1" smtClean="0"/>
              <a:t>vruchtgebruik</a:t>
            </a:r>
            <a:r>
              <a:rPr lang="en-US" sz="2400" dirty="0" smtClean="0"/>
              <a:t> is 6% van </a:t>
            </a:r>
            <a:r>
              <a:rPr lang="en-US" sz="2400" dirty="0" smtClean="0"/>
              <a:t>€85.000 =€5.100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err="1" smtClean="0"/>
              <a:t>Dat</a:t>
            </a:r>
            <a:r>
              <a:rPr lang="en-US" sz="2400" dirty="0" smtClean="0"/>
              <a:t> </a:t>
            </a:r>
            <a:r>
              <a:rPr lang="en-US" sz="2400" dirty="0" err="1" smtClean="0"/>
              <a:t>maal</a:t>
            </a:r>
            <a:r>
              <a:rPr lang="en-US" sz="2400" dirty="0" smtClean="0"/>
              <a:t> de factor 10, </a:t>
            </a:r>
            <a:r>
              <a:rPr lang="en-US" sz="2400" dirty="0" err="1" smtClean="0"/>
              <a:t>afwaardering</a:t>
            </a:r>
            <a:r>
              <a:rPr lang="en-US" sz="2400" dirty="0" smtClean="0"/>
              <a:t> is </a:t>
            </a:r>
            <a:r>
              <a:rPr lang="en-US" sz="2400" dirty="0" smtClean="0"/>
              <a:t>€51.000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err="1" smtClean="0"/>
              <a:t>Successie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berekenen</a:t>
            </a:r>
            <a:r>
              <a:rPr lang="en-US" sz="2400" dirty="0" smtClean="0"/>
              <a:t> over: </a:t>
            </a:r>
            <a:r>
              <a:rPr lang="en-US" sz="2400" dirty="0" smtClean="0"/>
              <a:t>€34.000,00 </a:t>
            </a:r>
            <a:r>
              <a:rPr lang="en-US" sz="2400" dirty="0" smtClean="0"/>
              <a:t>per kind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/>
              <a:t>€34000-€19.000 </a:t>
            </a:r>
            <a:r>
              <a:rPr lang="en-US" sz="2400" dirty="0" smtClean="0"/>
              <a:t>= </a:t>
            </a:r>
            <a:r>
              <a:rPr lang="en-US" sz="2400" dirty="0" smtClean="0"/>
              <a:t>€15.000 </a:t>
            </a:r>
            <a:r>
              <a:rPr lang="en-US" sz="2400" dirty="0" smtClean="0"/>
              <a:t>x 10% = </a:t>
            </a:r>
            <a:r>
              <a:rPr lang="en-US" sz="2400" dirty="0" smtClean="0"/>
              <a:t>€1.500 </a:t>
            </a:r>
            <a:r>
              <a:rPr lang="en-US" sz="2400" dirty="0" smtClean="0"/>
              <a:t>x 2 = </a:t>
            </a:r>
            <a:r>
              <a:rPr lang="en-US" sz="2400" dirty="0" smtClean="0"/>
              <a:t>€3.000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verkrijgt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€85.000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+ 2 x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€51.000,00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vrijgesteld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nl-N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5.3. Rekenvoorbeeld, geen rente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00034" y="2357430"/>
            <a:ext cx="8229600" cy="36099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nl-N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Afbeelding 6" descr="Bijlage afwaarder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1428736"/>
            <a:ext cx="8215370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5.3. Rekenvoorbeeld, geen rente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00034" y="2357430"/>
            <a:ext cx="8229600" cy="360998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u="sng" dirty="0" err="1" smtClean="0"/>
              <a:t>Tweede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overlijden</a:t>
            </a:r>
            <a:r>
              <a:rPr lang="en-US" sz="2400" dirty="0" smtClean="0"/>
              <a:t>: </a:t>
            </a:r>
            <a:r>
              <a:rPr lang="en-US" sz="2400" dirty="0" err="1" smtClean="0"/>
              <a:t>Stel</a:t>
            </a:r>
            <a:r>
              <a:rPr lang="en-US" sz="2400" dirty="0" smtClean="0"/>
              <a:t>: LL </a:t>
            </a:r>
            <a:r>
              <a:rPr lang="en-US" sz="2400" dirty="0" err="1" smtClean="0"/>
              <a:t>leeft</a:t>
            </a:r>
            <a:r>
              <a:rPr lang="en-US" sz="2400" dirty="0" smtClean="0"/>
              <a:t> </a:t>
            </a:r>
            <a:r>
              <a:rPr lang="en-US" sz="2400" dirty="0" err="1" smtClean="0"/>
              <a:t>nog</a:t>
            </a:r>
            <a:r>
              <a:rPr lang="en-US" sz="2400" dirty="0" smtClean="0"/>
              <a:t> 15 </a:t>
            </a:r>
            <a:r>
              <a:rPr lang="en-US" sz="2400" dirty="0" err="1" smtClean="0"/>
              <a:t>jaar</a:t>
            </a:r>
            <a:r>
              <a:rPr lang="en-US" sz="2400" dirty="0" smtClean="0"/>
              <a:t> en </a:t>
            </a:r>
            <a:r>
              <a:rPr lang="en-US" sz="2400" dirty="0" err="1" smtClean="0"/>
              <a:t>er</a:t>
            </a:r>
            <a:r>
              <a:rPr lang="en-US" sz="2400" dirty="0" smtClean="0"/>
              <a:t> is </a:t>
            </a:r>
            <a:r>
              <a:rPr lang="en-US" sz="2400" dirty="0" err="1" smtClean="0"/>
              <a:t>nog</a:t>
            </a:r>
            <a:r>
              <a:rPr lang="en-US" sz="2400" dirty="0" smtClean="0"/>
              <a:t> </a:t>
            </a:r>
            <a:r>
              <a:rPr lang="en-US" sz="2400" dirty="0" smtClean="0"/>
              <a:t>€510.000,00 </a:t>
            </a:r>
            <a:r>
              <a:rPr lang="en-US" sz="2400" dirty="0" smtClean="0"/>
              <a:t>over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Aan</a:t>
            </a:r>
            <a:r>
              <a:rPr lang="en-US" sz="2400" dirty="0" smtClean="0"/>
              <a:t> </a:t>
            </a:r>
            <a:r>
              <a:rPr lang="en-US" sz="2400" dirty="0" err="1" smtClean="0"/>
              <a:t>schulden</a:t>
            </a:r>
            <a:r>
              <a:rPr lang="en-US" sz="2400" dirty="0" smtClean="0"/>
              <a:t> in de </a:t>
            </a:r>
            <a:r>
              <a:rPr lang="en-US" sz="2400" dirty="0" err="1" smtClean="0"/>
              <a:t>nalatenschap</a:t>
            </a:r>
            <a:r>
              <a:rPr lang="en-US" sz="2400" dirty="0" smtClean="0"/>
              <a:t> (</a:t>
            </a:r>
            <a:r>
              <a:rPr lang="en-US" sz="2400" dirty="0" err="1" smtClean="0"/>
              <a:t>naast</a:t>
            </a:r>
            <a:r>
              <a:rPr lang="en-US" sz="2400" dirty="0" smtClean="0"/>
              <a:t> </a:t>
            </a:r>
            <a:r>
              <a:rPr lang="en-US" sz="2400" dirty="0" err="1" smtClean="0"/>
              <a:t>hyp</a:t>
            </a:r>
            <a:r>
              <a:rPr lang="en-US" sz="2400" dirty="0" smtClean="0"/>
              <a:t> </a:t>
            </a:r>
            <a:r>
              <a:rPr lang="en-US" sz="2400" dirty="0" err="1" smtClean="0"/>
              <a:t>schuld</a:t>
            </a:r>
            <a:r>
              <a:rPr lang="en-US" sz="2400" dirty="0" smtClean="0"/>
              <a:t>): </a:t>
            </a:r>
            <a:r>
              <a:rPr lang="en-US" sz="2400" dirty="0" err="1" smtClean="0"/>
              <a:t>erfdelen</a:t>
            </a:r>
            <a:r>
              <a:rPr lang="en-US" sz="2400" dirty="0" smtClean="0"/>
              <a:t> </a:t>
            </a:r>
            <a:r>
              <a:rPr lang="en-US" sz="2400" dirty="0" err="1" smtClean="0"/>
              <a:t>eerste</a:t>
            </a:r>
            <a:r>
              <a:rPr lang="en-US" sz="2400" dirty="0" smtClean="0"/>
              <a:t> </a:t>
            </a:r>
            <a:r>
              <a:rPr lang="en-US" sz="2400" dirty="0" err="1" smtClean="0"/>
              <a:t>overlijden</a:t>
            </a:r>
            <a:r>
              <a:rPr lang="en-US" sz="2400" dirty="0" smtClean="0"/>
              <a:t> ad </a:t>
            </a:r>
            <a:r>
              <a:rPr lang="en-US" sz="2400" dirty="0" smtClean="0"/>
              <a:t>€85.000,00 </a:t>
            </a:r>
            <a:r>
              <a:rPr lang="en-US" sz="2400" dirty="0" smtClean="0"/>
              <a:t>per kind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heeft</a:t>
            </a:r>
            <a:r>
              <a:rPr lang="en-US" sz="2400" dirty="0" smtClean="0"/>
              <a:t> </a:t>
            </a: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oprenting</a:t>
            </a:r>
            <a:r>
              <a:rPr lang="en-US" sz="2400" dirty="0" smtClean="0"/>
              <a:t> </a:t>
            </a:r>
            <a:r>
              <a:rPr lang="en-US" sz="2400" dirty="0" err="1" smtClean="0"/>
              <a:t>plaatsgevonden</a:t>
            </a:r>
            <a:r>
              <a:rPr lang="en-US" sz="2400" dirty="0" smtClean="0"/>
              <a:t>;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Nalatenschap</a:t>
            </a:r>
            <a:r>
              <a:rPr lang="en-US" sz="2400" dirty="0" smtClean="0"/>
              <a:t>: </a:t>
            </a:r>
            <a:r>
              <a:rPr lang="en-US" sz="2400" dirty="0" smtClean="0"/>
              <a:t>€510.000 </a:t>
            </a:r>
            <a:r>
              <a:rPr lang="en-US" sz="2400" dirty="0" smtClean="0"/>
              <a:t>– </a:t>
            </a:r>
            <a:r>
              <a:rPr lang="en-US" sz="2400" dirty="0" smtClean="0"/>
              <a:t>€85.000 </a:t>
            </a:r>
            <a:r>
              <a:rPr lang="en-US" sz="2400" dirty="0" smtClean="0"/>
              <a:t>– </a:t>
            </a:r>
            <a:r>
              <a:rPr lang="en-US" sz="2400" dirty="0" smtClean="0"/>
              <a:t>€85.000 </a:t>
            </a:r>
            <a:r>
              <a:rPr lang="en-US" sz="2400" dirty="0" smtClean="0"/>
              <a:t>= </a:t>
            </a:r>
            <a:r>
              <a:rPr lang="en-US" sz="2400" dirty="0" smtClean="0"/>
              <a:t>€340.000,00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Ieder</a:t>
            </a:r>
            <a:r>
              <a:rPr lang="en-US" sz="2400" dirty="0" smtClean="0"/>
              <a:t> de </a:t>
            </a:r>
            <a:r>
              <a:rPr lang="en-US" sz="2400" dirty="0" err="1" smtClean="0"/>
              <a:t>helft</a:t>
            </a:r>
            <a:r>
              <a:rPr lang="en-US" sz="2400" dirty="0" smtClean="0"/>
              <a:t>, </a:t>
            </a:r>
            <a:r>
              <a:rPr lang="en-US" sz="2400" dirty="0" err="1" smtClean="0"/>
              <a:t>ofwel</a:t>
            </a:r>
            <a:r>
              <a:rPr lang="en-US" sz="2400" dirty="0" smtClean="0"/>
              <a:t>: </a:t>
            </a:r>
            <a:r>
              <a:rPr lang="en-US" sz="2400" dirty="0" smtClean="0"/>
              <a:t>€170.000,00</a:t>
            </a:r>
            <a:r>
              <a:rPr lang="en-US" sz="2400" dirty="0" smtClean="0"/>
              <a:t>.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€170.000- €19.000 </a:t>
            </a:r>
            <a:r>
              <a:rPr lang="en-US" sz="2400" dirty="0" smtClean="0"/>
              <a:t>= </a:t>
            </a:r>
            <a:r>
              <a:rPr lang="en-US" sz="2400" dirty="0" smtClean="0"/>
              <a:t>€151.000,00 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€11.800 </a:t>
            </a:r>
            <a:r>
              <a:rPr lang="en-US" sz="2400" dirty="0" smtClean="0"/>
              <a:t>over de </a:t>
            </a:r>
            <a:r>
              <a:rPr lang="en-US" sz="2400" dirty="0" err="1" smtClean="0"/>
              <a:t>eerste</a:t>
            </a:r>
            <a:r>
              <a:rPr lang="en-US" sz="2400" dirty="0" smtClean="0"/>
              <a:t> 118.000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Restant</a:t>
            </a:r>
            <a:r>
              <a:rPr lang="en-US" sz="2400" dirty="0" smtClean="0"/>
              <a:t>: </a:t>
            </a:r>
            <a:r>
              <a:rPr lang="en-US" sz="2400" dirty="0" smtClean="0"/>
              <a:t>€33.000 </a:t>
            </a:r>
            <a:r>
              <a:rPr lang="en-US" sz="2400" dirty="0" smtClean="0"/>
              <a:t>x 20% = </a:t>
            </a:r>
            <a:r>
              <a:rPr lang="en-US" sz="2400" dirty="0" smtClean="0"/>
              <a:t>€6.600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Totaal</a:t>
            </a:r>
            <a:r>
              <a:rPr lang="en-US" sz="2400" dirty="0" smtClean="0"/>
              <a:t>: </a:t>
            </a:r>
            <a:r>
              <a:rPr lang="en-US" sz="2400" dirty="0" smtClean="0"/>
              <a:t>€11.800 </a:t>
            </a:r>
            <a:r>
              <a:rPr lang="en-US" sz="2400" dirty="0" smtClean="0"/>
              <a:t>+ </a:t>
            </a:r>
            <a:r>
              <a:rPr lang="en-US" sz="2400" dirty="0" smtClean="0"/>
              <a:t>€6.600 </a:t>
            </a:r>
            <a:r>
              <a:rPr lang="en-US" sz="2400" dirty="0" smtClean="0"/>
              <a:t>x 2 </a:t>
            </a:r>
            <a:r>
              <a:rPr lang="en-US" sz="2400" dirty="0" err="1" smtClean="0"/>
              <a:t>kinderen</a:t>
            </a:r>
            <a:r>
              <a:rPr lang="en-US" sz="2400" dirty="0" smtClean="0"/>
              <a:t> = </a:t>
            </a:r>
            <a:r>
              <a:rPr lang="en-US" sz="2400" dirty="0" smtClean="0"/>
              <a:t>€36.800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nl-N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5.3. Rekenvoorbeeld, tweetrap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				      	                              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00034" y="2357430"/>
            <a:ext cx="8229600" cy="371477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u="sng" dirty="0" err="1" smtClean="0"/>
              <a:t>Eerste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overlijden</a:t>
            </a:r>
            <a:endParaRPr lang="en-US" sz="2400" u="sng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Kinderen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het </a:t>
            </a:r>
            <a:r>
              <a:rPr lang="en-US" sz="2400" dirty="0" err="1" smtClean="0"/>
              <a:t>eerste</a:t>
            </a:r>
            <a:r>
              <a:rPr lang="en-US" sz="2400" dirty="0" smtClean="0"/>
              <a:t> </a:t>
            </a:r>
            <a:r>
              <a:rPr lang="en-US" sz="2400" dirty="0" err="1" smtClean="0"/>
              <a:t>overlijden</a:t>
            </a:r>
            <a:r>
              <a:rPr lang="en-US" sz="2400" dirty="0" smtClean="0"/>
              <a:t> </a:t>
            </a:r>
            <a:r>
              <a:rPr lang="en-US" sz="2400" dirty="0" err="1" smtClean="0"/>
              <a:t>onterft</a:t>
            </a:r>
            <a:r>
              <a:rPr lang="en-US" sz="2400" dirty="0" smtClean="0"/>
              <a:t> met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tweetrap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Bij</a:t>
            </a:r>
            <a:r>
              <a:rPr lang="en-US" sz="2400" dirty="0" smtClean="0"/>
              <a:t> het </a:t>
            </a:r>
            <a:r>
              <a:rPr lang="en-US" sz="2400" dirty="0" err="1" smtClean="0"/>
              <a:t>eerste</a:t>
            </a:r>
            <a:r>
              <a:rPr lang="en-US" sz="2400" dirty="0" smtClean="0"/>
              <a:t> </a:t>
            </a:r>
            <a:r>
              <a:rPr lang="en-US" sz="2400" dirty="0" err="1" smtClean="0"/>
              <a:t>overlijden</a:t>
            </a:r>
            <a:r>
              <a:rPr lang="en-US" sz="2400" dirty="0" smtClean="0"/>
              <a:t>: </a:t>
            </a:r>
            <a:r>
              <a:rPr lang="en-US" sz="2400" u="sng" dirty="0" err="1" smtClean="0"/>
              <a:t>geen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successierechten</a:t>
            </a:r>
            <a:r>
              <a:rPr lang="en-US" sz="2400" dirty="0" smtClean="0"/>
              <a:t>, want </a:t>
            </a:r>
            <a:r>
              <a:rPr lang="en-US" sz="2400" dirty="0" err="1" smtClean="0"/>
              <a:t>alles</a:t>
            </a:r>
            <a:r>
              <a:rPr lang="en-US" sz="2400" dirty="0" smtClean="0"/>
              <a:t> </a:t>
            </a:r>
            <a:r>
              <a:rPr lang="en-US" sz="2400" dirty="0" err="1" smtClean="0"/>
              <a:t>wordt</a:t>
            </a:r>
            <a:r>
              <a:rPr lang="en-US" sz="2400" dirty="0" smtClean="0"/>
              <a:t> </a:t>
            </a:r>
            <a:r>
              <a:rPr lang="en-US" sz="2400" dirty="0" err="1" smtClean="0"/>
              <a:t>verkregen</a:t>
            </a:r>
            <a:r>
              <a:rPr lang="en-US" sz="2400" dirty="0" smtClean="0"/>
              <a:t> door de </a:t>
            </a:r>
            <a:r>
              <a:rPr lang="en-US" sz="2400" dirty="0" err="1" smtClean="0"/>
              <a:t>langstlevende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Die had ½ x €510.000,00 = €255.000,00, </a:t>
            </a:r>
            <a:r>
              <a:rPr lang="en-US" sz="2400" dirty="0" err="1" smtClean="0"/>
              <a:t>vk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€255.000,00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Vrijstelling</a:t>
            </a:r>
            <a:r>
              <a:rPr lang="en-US" sz="2400" dirty="0" smtClean="0"/>
              <a:t> van </a:t>
            </a:r>
            <a:r>
              <a:rPr lang="en-US" sz="2400" dirty="0" smtClean="0"/>
              <a:t>€600.000,00</a:t>
            </a:r>
            <a:r>
              <a:rPr lang="en-US" sz="2400" dirty="0" smtClean="0"/>
              <a:t>, </a:t>
            </a:r>
            <a:r>
              <a:rPr lang="en-US" sz="2400" dirty="0" err="1" smtClean="0"/>
              <a:t>vrijgesteld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Kinderen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verkrijgen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nl-N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5.3. Rekenvoorbeeld, tweetrap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				      	                              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00034" y="1857364"/>
            <a:ext cx="8229600" cy="421484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u="sng" dirty="0" err="1" smtClean="0"/>
              <a:t>tweede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overlijden</a:t>
            </a:r>
            <a:r>
              <a:rPr lang="en-US" sz="2400" u="sng" dirty="0" smtClean="0"/>
              <a:t>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Stel</a:t>
            </a:r>
            <a:r>
              <a:rPr lang="en-US" sz="2400" dirty="0" smtClean="0"/>
              <a:t>: is 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nog</a:t>
            </a:r>
            <a:r>
              <a:rPr lang="en-US" sz="2400" dirty="0" smtClean="0"/>
              <a:t> </a:t>
            </a:r>
            <a:r>
              <a:rPr lang="en-US" sz="2400" dirty="0" smtClean="0"/>
              <a:t>€510.000,00 </a:t>
            </a:r>
            <a:r>
              <a:rPr lang="en-US" sz="2400" dirty="0" smtClean="0"/>
              <a:t>en </a:t>
            </a:r>
            <a:r>
              <a:rPr lang="en-US" sz="2400" dirty="0" err="1" smtClean="0"/>
              <a:t>er</a:t>
            </a:r>
            <a:r>
              <a:rPr lang="en-US" sz="2400" dirty="0" smtClean="0"/>
              <a:t> is </a:t>
            </a:r>
            <a:r>
              <a:rPr lang="en-US" sz="2400" dirty="0" err="1" smtClean="0"/>
              <a:t>gelijk</a:t>
            </a:r>
            <a:r>
              <a:rPr lang="en-US" sz="2400" dirty="0" smtClean="0"/>
              <a:t> </a:t>
            </a:r>
            <a:r>
              <a:rPr lang="en-US" sz="2400" dirty="0" err="1" smtClean="0"/>
              <a:t>ingeteerd</a:t>
            </a:r>
            <a:r>
              <a:rPr lang="en-US" sz="2400" dirty="0" smtClean="0"/>
              <a:t> op “</a:t>
            </a:r>
            <a:r>
              <a:rPr lang="en-US" sz="2400" dirty="0" err="1" smtClean="0"/>
              <a:t>beide</a:t>
            </a:r>
            <a:r>
              <a:rPr lang="en-US" sz="2400" dirty="0" smtClean="0"/>
              <a:t> </a:t>
            </a:r>
            <a:r>
              <a:rPr lang="en-US" sz="2400" dirty="0" err="1" smtClean="0"/>
              <a:t>stukken</a:t>
            </a:r>
            <a:r>
              <a:rPr lang="en-US" sz="2400" dirty="0" smtClean="0"/>
              <a:t> </a:t>
            </a:r>
            <a:r>
              <a:rPr lang="en-US" sz="2400" dirty="0" err="1" smtClean="0"/>
              <a:t>vermogen</a:t>
            </a:r>
            <a:r>
              <a:rPr lang="en-US" sz="2400" dirty="0" smtClean="0"/>
              <a:t>”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Kinderen</a:t>
            </a:r>
            <a:r>
              <a:rPr lang="en-US" sz="2400" dirty="0" smtClean="0"/>
              <a:t> </a:t>
            </a:r>
            <a:r>
              <a:rPr lang="en-US" sz="2400" dirty="0" err="1" smtClean="0"/>
              <a:t>verkrijgen</a:t>
            </a:r>
            <a:r>
              <a:rPr lang="en-US" sz="2400" dirty="0" smtClean="0"/>
              <a:t> (</a:t>
            </a:r>
            <a:r>
              <a:rPr lang="en-US" sz="2400" dirty="0" err="1" smtClean="0"/>
              <a:t>gelukkig</a:t>
            </a:r>
            <a:r>
              <a:rPr lang="en-US" sz="2400" dirty="0" smtClean="0"/>
              <a:t>)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smtClean="0"/>
              <a:t>€510.000/2 </a:t>
            </a:r>
            <a:r>
              <a:rPr lang="en-US" sz="2400" dirty="0" smtClean="0"/>
              <a:t>= </a:t>
            </a:r>
            <a:r>
              <a:rPr lang="en-US" sz="2400" dirty="0" smtClean="0"/>
              <a:t>€255.000,00 </a:t>
            </a:r>
            <a:r>
              <a:rPr lang="en-US" sz="2400" dirty="0" smtClean="0"/>
              <a:t>(</a:t>
            </a:r>
            <a:r>
              <a:rPr lang="en-US" sz="2400" dirty="0" err="1" smtClean="0"/>
              <a:t>zou</a:t>
            </a:r>
            <a:r>
              <a:rPr lang="en-US" sz="2400" dirty="0" smtClean="0"/>
              <a:t> </a:t>
            </a:r>
            <a:r>
              <a:rPr lang="en-US" sz="2400" dirty="0" smtClean="0"/>
              <a:t>€35.400 </a:t>
            </a:r>
            <a:r>
              <a:rPr lang="en-US" sz="2400" dirty="0" smtClean="0"/>
              <a:t>per kind </a:t>
            </a:r>
            <a:r>
              <a:rPr lang="en-US" sz="2400" dirty="0" err="1" smtClean="0"/>
              <a:t>aan</a:t>
            </a:r>
            <a:r>
              <a:rPr lang="en-US" sz="2400" dirty="0" smtClean="0"/>
              <a:t> </a:t>
            </a:r>
            <a:r>
              <a:rPr lang="en-US" sz="2400" dirty="0" err="1" smtClean="0"/>
              <a:t>sr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), </a:t>
            </a:r>
            <a:r>
              <a:rPr lang="en-US" sz="2400" dirty="0" err="1" smtClean="0"/>
              <a:t>maar</a:t>
            </a:r>
            <a:r>
              <a:rPr lang="en-US" sz="2400" dirty="0" smtClean="0"/>
              <a:t> ½ x </a:t>
            </a:r>
            <a:r>
              <a:rPr lang="en-US" sz="2400" dirty="0" smtClean="0"/>
              <a:t>€255.000 </a:t>
            </a:r>
            <a:r>
              <a:rPr lang="en-US" sz="2400" dirty="0" smtClean="0"/>
              <a:t>en ½ van </a:t>
            </a:r>
            <a:r>
              <a:rPr lang="en-US" sz="2400" dirty="0" smtClean="0"/>
              <a:t>€255.000 </a:t>
            </a:r>
            <a:r>
              <a:rPr lang="en-US" sz="2400" dirty="0" smtClean="0"/>
              <a:t>(</a:t>
            </a:r>
            <a:r>
              <a:rPr lang="en-US" sz="2400" dirty="0" err="1" smtClean="0"/>
              <a:t>immers</a:t>
            </a:r>
            <a:r>
              <a:rPr lang="en-US" sz="2400" dirty="0" smtClean="0"/>
              <a:t> </a:t>
            </a:r>
            <a:r>
              <a:rPr lang="en-US" sz="2400" dirty="0" err="1" smtClean="0"/>
              <a:t>uit</a:t>
            </a:r>
            <a:r>
              <a:rPr lang="en-US" sz="2400" dirty="0" smtClean="0"/>
              <a:t> 2 </a:t>
            </a:r>
            <a:r>
              <a:rPr lang="en-US" sz="2400" dirty="0" err="1" smtClean="0"/>
              <a:t>nalatenschappen</a:t>
            </a:r>
            <a:r>
              <a:rPr lang="en-US" sz="2400" dirty="0" smtClean="0"/>
              <a:t>)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½ x </a:t>
            </a:r>
            <a:r>
              <a:rPr lang="en-US" sz="2400" dirty="0" smtClean="0"/>
              <a:t>€255.000,00 </a:t>
            </a:r>
            <a:r>
              <a:rPr lang="en-US" sz="2400" dirty="0" smtClean="0"/>
              <a:t>= </a:t>
            </a:r>
            <a:r>
              <a:rPr lang="en-US" sz="2400" dirty="0" smtClean="0"/>
              <a:t>€127.500-€19.000 </a:t>
            </a:r>
            <a:r>
              <a:rPr lang="en-US" sz="2400" dirty="0" smtClean="0"/>
              <a:t>= </a:t>
            </a:r>
            <a:r>
              <a:rPr lang="en-US" sz="2400" dirty="0" smtClean="0"/>
              <a:t>€108.500 </a:t>
            </a:r>
            <a:r>
              <a:rPr lang="en-US" sz="2400" dirty="0" smtClean="0"/>
              <a:t>x 10% = </a:t>
            </a:r>
            <a:r>
              <a:rPr lang="en-US" sz="2400" dirty="0" smtClean="0"/>
              <a:t>€</a:t>
            </a:r>
            <a:r>
              <a:rPr lang="en-US" sz="2400" dirty="0" smtClean="0"/>
              <a:t>10.850 </a:t>
            </a:r>
            <a:r>
              <a:rPr lang="en-US" sz="2400" dirty="0" smtClean="0"/>
              <a:t>per kind per </a:t>
            </a:r>
            <a:r>
              <a:rPr lang="en-US" sz="2400" dirty="0" err="1" smtClean="0"/>
              <a:t>verkrijging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Totaal</a:t>
            </a:r>
            <a:r>
              <a:rPr lang="en-US" sz="2400" dirty="0" smtClean="0"/>
              <a:t> </a:t>
            </a:r>
            <a:r>
              <a:rPr lang="en-US" sz="2400" dirty="0" err="1" smtClean="0"/>
              <a:t>dus</a:t>
            </a:r>
            <a:r>
              <a:rPr lang="en-US" sz="2400" dirty="0" smtClean="0"/>
              <a:t>: </a:t>
            </a:r>
            <a:r>
              <a:rPr lang="en-US" sz="2400" dirty="0" smtClean="0"/>
              <a:t>€10.850 </a:t>
            </a:r>
            <a:r>
              <a:rPr lang="en-US" sz="2400" dirty="0" smtClean="0"/>
              <a:t>+ </a:t>
            </a:r>
            <a:r>
              <a:rPr lang="en-US" sz="2400" dirty="0" smtClean="0"/>
              <a:t>€10.850 </a:t>
            </a:r>
            <a:r>
              <a:rPr lang="en-US" sz="2400" dirty="0" err="1" smtClean="0"/>
              <a:t>voor</a:t>
            </a:r>
            <a:r>
              <a:rPr lang="en-US" sz="2400" dirty="0" smtClean="0"/>
              <a:t> C en </a:t>
            </a:r>
            <a:r>
              <a:rPr lang="en-US" sz="2400" dirty="0" smtClean="0"/>
              <a:t>€10.850 </a:t>
            </a:r>
            <a:r>
              <a:rPr lang="en-US" sz="2400" dirty="0" smtClean="0"/>
              <a:t>en </a:t>
            </a:r>
            <a:r>
              <a:rPr lang="en-US" sz="2400" dirty="0" smtClean="0"/>
              <a:t>€10.850 </a:t>
            </a:r>
            <a:r>
              <a:rPr lang="en-US" sz="2400" dirty="0" err="1" smtClean="0"/>
              <a:t>voor</a:t>
            </a:r>
            <a:r>
              <a:rPr lang="en-US" sz="2400" dirty="0" smtClean="0"/>
              <a:t> D, </a:t>
            </a:r>
            <a:r>
              <a:rPr lang="en-US" sz="2400" dirty="0" err="1" smtClean="0"/>
              <a:t>totaal</a:t>
            </a:r>
            <a:r>
              <a:rPr lang="en-US" sz="2400" dirty="0" smtClean="0"/>
              <a:t>: </a:t>
            </a:r>
            <a:r>
              <a:rPr lang="en-US" sz="2400" dirty="0" smtClean="0"/>
              <a:t>€43.400</a:t>
            </a: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nl-N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5.4 Resumerend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2e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00034" y="2357430"/>
            <a:ext cx="8229600" cy="37147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Normaal</a:t>
            </a:r>
            <a:r>
              <a:rPr lang="en-US" sz="2400" dirty="0" smtClean="0"/>
              <a:t> LL met </a:t>
            </a:r>
            <a:r>
              <a:rPr lang="en-US" sz="2400" dirty="0" err="1" smtClean="0"/>
              <a:t>rente</a:t>
            </a:r>
            <a:r>
              <a:rPr lang="en-US" sz="2400" dirty="0" smtClean="0"/>
              <a:t>:            </a:t>
            </a:r>
            <a:r>
              <a:rPr lang="en-US" sz="2400" dirty="0" smtClean="0"/>
              <a:t>1e        </a:t>
            </a:r>
            <a:r>
              <a:rPr lang="en-US" sz="2400" dirty="0" smtClean="0"/>
              <a:t>		    </a:t>
            </a:r>
            <a:r>
              <a:rPr lang="en-US" sz="2400" dirty="0" err="1" smtClean="0"/>
              <a:t>Totaal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/>
              <a:t>						</a:t>
            </a:r>
            <a:r>
              <a:rPr lang="en-US" sz="2400" dirty="0" smtClean="0"/>
              <a:t>€13.200  €14.900 €28.100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Normaal</a:t>
            </a:r>
            <a:r>
              <a:rPr lang="en-US" sz="2400" dirty="0" smtClean="0"/>
              <a:t> LL </a:t>
            </a: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rente</a:t>
            </a:r>
            <a:r>
              <a:rPr lang="en-US" sz="2400" dirty="0" smtClean="0"/>
              <a:t>:            1e	</a:t>
            </a:r>
            <a:r>
              <a:rPr lang="en-US" sz="2400" dirty="0" smtClean="0"/>
              <a:t>  2e</a:t>
            </a:r>
            <a:r>
              <a:rPr lang="en-US" sz="2400" dirty="0" smtClean="0"/>
              <a:t>	    </a:t>
            </a:r>
            <a:r>
              <a:rPr lang="en-US" sz="2400" dirty="0" err="1" smtClean="0"/>
              <a:t>Totaal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/>
              <a:t>						</a:t>
            </a:r>
            <a:r>
              <a:rPr lang="en-US" sz="2400" dirty="0" smtClean="0"/>
              <a:t>€3.000   €36.800  €39.800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/>
              <a:t> 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Tweetrap</a:t>
            </a:r>
            <a:r>
              <a:rPr lang="en-US" sz="2400" dirty="0" smtClean="0"/>
              <a:t>		            1e	2e	    </a:t>
            </a:r>
            <a:r>
              <a:rPr lang="en-US" sz="2400" dirty="0" err="1" smtClean="0"/>
              <a:t>Totaal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/>
              <a:t>						</a:t>
            </a:r>
            <a:r>
              <a:rPr lang="en-US" sz="2400" dirty="0" smtClean="0"/>
              <a:t>€0</a:t>
            </a:r>
            <a:r>
              <a:rPr lang="en-US" sz="2400" dirty="0" smtClean="0"/>
              <a:t>	</a:t>
            </a:r>
            <a:r>
              <a:rPr lang="en-US" sz="2400" dirty="0" smtClean="0"/>
              <a:t>€43.400    €43.400 </a:t>
            </a:r>
            <a:endParaRPr lang="en-US" sz="2400" dirty="0" smtClean="0"/>
          </a:p>
          <a:p>
            <a:pPr marL="3383280" lvl="7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lang="en-US" sz="2400" dirty="0" smtClean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nl-N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5.5. Overwegingen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00034" y="2357430"/>
            <a:ext cx="8229600" cy="37147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In </a:t>
            </a:r>
            <a:r>
              <a:rPr lang="en-US" sz="2400" dirty="0" err="1" smtClean="0"/>
              <a:t>voorbeeld</a:t>
            </a:r>
            <a:r>
              <a:rPr lang="en-US" sz="2400" dirty="0" smtClean="0"/>
              <a:t> </a:t>
            </a:r>
            <a:r>
              <a:rPr lang="en-US" sz="2400" dirty="0" err="1" smtClean="0"/>
              <a:t>leeft</a:t>
            </a:r>
            <a:r>
              <a:rPr lang="en-US" sz="2400" dirty="0" smtClean="0"/>
              <a:t> de LL </a:t>
            </a:r>
            <a:r>
              <a:rPr lang="en-US" sz="2400" dirty="0" err="1" smtClean="0"/>
              <a:t>nog</a:t>
            </a:r>
            <a:r>
              <a:rPr lang="en-US" sz="2400" dirty="0" smtClean="0"/>
              <a:t> 15 </a:t>
            </a:r>
            <a:r>
              <a:rPr lang="en-US" sz="2400" dirty="0" err="1" smtClean="0"/>
              <a:t>jaar</a:t>
            </a:r>
            <a:r>
              <a:rPr lang="en-US" sz="2400" dirty="0" smtClean="0"/>
              <a:t>! Kan </a:t>
            </a:r>
            <a:r>
              <a:rPr lang="en-US" sz="2400" dirty="0" err="1" smtClean="0"/>
              <a:t>korter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.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het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vermogen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intact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gebleven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Niets</a:t>
            </a:r>
            <a:r>
              <a:rPr lang="en-US" sz="2400" dirty="0" smtClean="0"/>
              <a:t> </a:t>
            </a:r>
            <a:r>
              <a:rPr lang="en-US" sz="2400" dirty="0" err="1" smtClean="0"/>
              <a:t>betalen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</a:t>
            </a:r>
            <a:r>
              <a:rPr lang="en-US" sz="2400" dirty="0" err="1" smtClean="0"/>
              <a:t>fiscus</a:t>
            </a:r>
            <a:r>
              <a:rPr lang="en-US" sz="2400" dirty="0" smtClean="0"/>
              <a:t> </a:t>
            </a:r>
            <a:r>
              <a:rPr lang="en-US" sz="2400" dirty="0" err="1" smtClean="0"/>
              <a:t>tijdens</a:t>
            </a:r>
            <a:r>
              <a:rPr lang="en-US" sz="2400" dirty="0" smtClean="0"/>
              <a:t> </a:t>
            </a:r>
            <a:r>
              <a:rPr lang="en-US" sz="2400" dirty="0" err="1" smtClean="0"/>
              <a:t>leven</a:t>
            </a:r>
            <a:r>
              <a:rPr lang="en-US" sz="2400" dirty="0" smtClean="0"/>
              <a:t> </a:t>
            </a:r>
            <a:r>
              <a:rPr lang="en-US" sz="2400" dirty="0" err="1" smtClean="0"/>
              <a:t>echtgenoten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bewuste</a:t>
            </a:r>
            <a:r>
              <a:rPr lang="en-US" sz="2400" dirty="0" smtClean="0"/>
              <a:t> </a:t>
            </a:r>
            <a:r>
              <a:rPr lang="en-US" sz="2400" dirty="0" err="1" smtClean="0"/>
              <a:t>keuze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Afwaardering</a:t>
            </a:r>
            <a:r>
              <a:rPr lang="en-US" sz="2400" dirty="0" smtClean="0"/>
              <a:t> is </a:t>
            </a:r>
            <a:r>
              <a:rPr lang="en-US" sz="2400" dirty="0" err="1" smtClean="0"/>
              <a:t>leeftijdsafhankelijk</a:t>
            </a:r>
            <a:r>
              <a:rPr lang="en-US" sz="2400" dirty="0" smtClean="0"/>
              <a:t>, hoe </a:t>
            </a:r>
            <a:r>
              <a:rPr lang="en-US" sz="2400" dirty="0" err="1" smtClean="0"/>
              <a:t>ouder</a:t>
            </a:r>
            <a:r>
              <a:rPr lang="en-US" sz="2400" dirty="0" smtClean="0"/>
              <a:t> hoe lager de </a:t>
            </a:r>
            <a:r>
              <a:rPr lang="en-US" sz="2400" dirty="0" err="1" smtClean="0"/>
              <a:t>afwaardering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Overname kantoor </a:t>
            </a:r>
            <a:r>
              <a:rPr lang="nl-NL" dirty="0" err="1" smtClean="0"/>
              <a:t>Montfoort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85918" y="3500438"/>
            <a:ext cx="6072230" cy="500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Is per 1 maart 2010 geworden</a:t>
            </a:r>
            <a:endParaRPr lang="nl-NL" dirty="0"/>
          </a:p>
        </p:txBody>
      </p:sp>
      <p:pic>
        <p:nvPicPr>
          <p:cNvPr id="5" name="Afbeelding 4" descr="Logo Toml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7" y="2071678"/>
            <a:ext cx="8072495" cy="1143008"/>
          </a:xfrm>
          <a:prstGeom prst="rect">
            <a:avLst/>
          </a:prstGeom>
        </p:spPr>
      </p:pic>
      <p:pic>
        <p:nvPicPr>
          <p:cNvPr id="6" name="Afbeelding 5" descr="L_NotarisKantoorMontfoo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143380"/>
            <a:ext cx="9144000" cy="207024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5.6. Conclusies en Advies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00034" y="2357430"/>
            <a:ext cx="8229600" cy="37147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Conclusie</a:t>
            </a:r>
            <a:r>
              <a:rPr lang="en-US" sz="2400" dirty="0" smtClean="0"/>
              <a:t>:  </a:t>
            </a:r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vormen</a:t>
            </a:r>
            <a:r>
              <a:rPr lang="en-US" sz="2400" dirty="0" smtClean="0"/>
              <a:t> </a:t>
            </a:r>
            <a:r>
              <a:rPr lang="en-US" sz="2400" dirty="0" err="1" smtClean="0"/>
              <a:t>hebben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en </a:t>
            </a:r>
            <a:r>
              <a:rPr lang="en-US" sz="2400" dirty="0" err="1" smtClean="0"/>
              <a:t>nadelen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Advies</a:t>
            </a:r>
            <a:r>
              <a:rPr lang="en-US" sz="2400" dirty="0" smtClean="0"/>
              <a:t>: </a:t>
            </a:r>
            <a:r>
              <a:rPr lang="en-US" sz="2400" dirty="0" err="1" smtClean="0"/>
              <a:t>reken</a:t>
            </a:r>
            <a:r>
              <a:rPr lang="en-US" sz="2400" dirty="0" smtClean="0"/>
              <a:t> </a:t>
            </a:r>
            <a:r>
              <a:rPr lang="en-US" sz="2400" dirty="0" err="1" smtClean="0"/>
              <a:t>eigen</a:t>
            </a:r>
            <a:r>
              <a:rPr lang="en-US" sz="2400" dirty="0" smtClean="0"/>
              <a:t> </a:t>
            </a:r>
            <a:r>
              <a:rPr lang="en-US" sz="2400" dirty="0" err="1" smtClean="0"/>
              <a:t>situatie</a:t>
            </a:r>
            <a:r>
              <a:rPr lang="en-US" sz="2400" dirty="0" smtClean="0"/>
              <a:t> door en </a:t>
            </a:r>
            <a:r>
              <a:rPr lang="en-US" sz="2400" dirty="0" err="1" smtClean="0"/>
              <a:t>maak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bewuste</a:t>
            </a:r>
            <a:r>
              <a:rPr lang="en-US" sz="2400" dirty="0" smtClean="0"/>
              <a:t> </a:t>
            </a:r>
            <a:r>
              <a:rPr lang="en-US" sz="2400" dirty="0" err="1" smtClean="0"/>
              <a:t>keuze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de hand van </a:t>
            </a:r>
            <a:r>
              <a:rPr lang="en-US" sz="2400" dirty="0" err="1" smtClean="0"/>
              <a:t>o.a</a:t>
            </a:r>
            <a:r>
              <a:rPr lang="en-US" sz="2400" dirty="0" smtClean="0"/>
              <a:t>. </a:t>
            </a:r>
            <a:r>
              <a:rPr lang="en-US" sz="2400" dirty="0" err="1" smtClean="0"/>
              <a:t>spaargeld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Advies</a:t>
            </a:r>
            <a:r>
              <a:rPr lang="en-US" sz="2400" dirty="0" smtClean="0"/>
              <a:t>: </a:t>
            </a:r>
            <a:r>
              <a:rPr lang="en-US" sz="2400" dirty="0" err="1" smtClean="0"/>
              <a:t>Kies</a:t>
            </a:r>
            <a:r>
              <a:rPr lang="en-US" sz="2400" dirty="0" smtClean="0"/>
              <a:t> je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afwaardering</a:t>
            </a:r>
            <a:r>
              <a:rPr lang="en-US" sz="2400" dirty="0" smtClean="0"/>
              <a:t> of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tweetrapsmaking</a:t>
            </a:r>
            <a:r>
              <a:rPr lang="en-US" sz="2400" dirty="0" smtClean="0"/>
              <a:t> en </a:t>
            </a:r>
            <a:r>
              <a:rPr lang="en-US" sz="2400" dirty="0" err="1" smtClean="0"/>
              <a:t>wil</a:t>
            </a:r>
            <a:r>
              <a:rPr lang="en-US" sz="2400" dirty="0" smtClean="0"/>
              <a:t> je </a:t>
            </a:r>
            <a:r>
              <a:rPr lang="en-US" sz="2400" dirty="0" err="1" smtClean="0"/>
              <a:t>toch</a:t>
            </a:r>
            <a:r>
              <a:rPr lang="en-US" sz="2400" dirty="0" smtClean="0"/>
              <a:t> </a:t>
            </a:r>
            <a:r>
              <a:rPr lang="en-US" sz="2400" dirty="0" err="1" smtClean="0"/>
              <a:t>vermogen</a:t>
            </a:r>
            <a:r>
              <a:rPr lang="en-US" sz="2400" dirty="0" smtClean="0"/>
              <a:t> </a:t>
            </a:r>
            <a:r>
              <a:rPr lang="en-US" sz="2400" dirty="0" err="1" smtClean="0"/>
              <a:t>overhevelen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</a:t>
            </a:r>
            <a:r>
              <a:rPr lang="en-US" sz="2400" dirty="0" err="1" smtClean="0"/>
              <a:t>kinderen</a:t>
            </a:r>
            <a:r>
              <a:rPr lang="en-US" sz="2400" dirty="0" smtClean="0"/>
              <a:t> </a:t>
            </a:r>
            <a:r>
              <a:rPr lang="en-US" sz="2400" dirty="0" err="1" smtClean="0"/>
              <a:t>ter</a:t>
            </a:r>
            <a:r>
              <a:rPr lang="en-US" sz="2400" dirty="0" smtClean="0"/>
              <a:t> </a:t>
            </a:r>
            <a:r>
              <a:rPr lang="en-US" sz="2400" dirty="0" err="1" smtClean="0"/>
              <a:t>besparing</a:t>
            </a:r>
            <a:r>
              <a:rPr lang="en-US" sz="2400" dirty="0" smtClean="0"/>
              <a:t> van later door hen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betalen</a:t>
            </a:r>
            <a:r>
              <a:rPr lang="en-US" sz="2400" dirty="0" smtClean="0"/>
              <a:t> </a:t>
            </a:r>
            <a:r>
              <a:rPr lang="en-US" sz="2400" dirty="0" err="1" smtClean="0"/>
              <a:t>successierechten</a:t>
            </a:r>
            <a:r>
              <a:rPr lang="en-US" sz="2400" dirty="0" smtClean="0"/>
              <a:t>:  </a:t>
            </a:r>
            <a:r>
              <a:rPr lang="en-US" sz="2400" dirty="0" err="1" smtClean="0"/>
              <a:t>schenken</a:t>
            </a:r>
            <a:r>
              <a:rPr lang="en-US" sz="2400" dirty="0" smtClean="0"/>
              <a:t> op </a:t>
            </a:r>
            <a:r>
              <a:rPr lang="en-US" sz="2400" dirty="0" err="1" smtClean="0"/>
              <a:t>papier</a:t>
            </a:r>
            <a:r>
              <a:rPr lang="en-US" sz="2400" dirty="0" smtClean="0"/>
              <a:t>!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Advies</a:t>
            </a:r>
            <a:r>
              <a:rPr lang="en-US" sz="2400" dirty="0" smtClean="0"/>
              <a:t>: </a:t>
            </a:r>
            <a:r>
              <a:rPr lang="en-US" sz="2400" dirty="0" err="1" smtClean="0"/>
              <a:t>duidelijke</a:t>
            </a:r>
            <a:r>
              <a:rPr lang="en-US" sz="2400" dirty="0" smtClean="0"/>
              <a:t> </a:t>
            </a:r>
            <a:r>
              <a:rPr lang="en-US" sz="2400" dirty="0" err="1" smtClean="0"/>
              <a:t>clausule</a:t>
            </a:r>
            <a:r>
              <a:rPr lang="en-US" sz="2400" dirty="0" smtClean="0"/>
              <a:t> in testament: </a:t>
            </a:r>
            <a:r>
              <a:rPr lang="en-US" sz="2400" dirty="0" err="1" smtClean="0"/>
              <a:t>renteloos</a:t>
            </a:r>
            <a:r>
              <a:rPr lang="en-US" sz="2400" dirty="0" smtClean="0"/>
              <a:t>, </a:t>
            </a:r>
            <a:r>
              <a:rPr lang="en-US" sz="2400" dirty="0" err="1" smtClean="0"/>
              <a:t>tenzij</a:t>
            </a:r>
            <a:r>
              <a:rPr lang="en-US" sz="2400" dirty="0" smtClean="0"/>
              <a:t> je </a:t>
            </a:r>
            <a:r>
              <a:rPr lang="en-US" sz="2400" dirty="0" err="1" smtClean="0"/>
              <a:t>anders</a:t>
            </a:r>
            <a:r>
              <a:rPr lang="en-US" sz="2400" dirty="0" smtClean="0"/>
              <a:t> </a:t>
            </a:r>
            <a:r>
              <a:rPr lang="en-US" sz="2400" dirty="0" err="1" smtClean="0"/>
              <a:t>wil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langstlevende</a:t>
            </a:r>
            <a:r>
              <a:rPr lang="en-US" sz="2400" dirty="0" smtClean="0"/>
              <a:t> (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tt</a:t>
            </a:r>
            <a:r>
              <a:rPr lang="en-US" sz="2400" dirty="0" smtClean="0"/>
              <a:t>)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6. Rol Notaris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357158" y="1357298"/>
            <a:ext cx="8515352" cy="507209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u="sng" dirty="0" err="1" smtClean="0"/>
              <a:t>Beoordelen</a:t>
            </a:r>
            <a:r>
              <a:rPr lang="en-US" sz="2400" u="sng" dirty="0" smtClean="0"/>
              <a:t> en </a:t>
            </a:r>
            <a:r>
              <a:rPr lang="en-US" sz="2400" u="sng" dirty="0" err="1" smtClean="0"/>
              <a:t>aanpassen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testamenten</a:t>
            </a:r>
            <a:endParaRPr lang="en-US" sz="2400" u="sng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Juridisch</a:t>
            </a:r>
            <a:r>
              <a:rPr lang="en-US" sz="2400" dirty="0" smtClean="0"/>
              <a:t> (</a:t>
            </a:r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erven</a:t>
            </a:r>
            <a:r>
              <a:rPr lang="en-US" sz="2400" dirty="0" smtClean="0"/>
              <a:t>) en </a:t>
            </a:r>
            <a:r>
              <a:rPr lang="en-US" sz="2400" dirty="0" err="1" smtClean="0"/>
              <a:t>fiscaal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Wel</a:t>
            </a:r>
            <a:r>
              <a:rPr lang="en-US" sz="2400" dirty="0" smtClean="0"/>
              <a:t> of </a:t>
            </a: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rente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Uitsluitingsclausule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Executeur</a:t>
            </a:r>
            <a:r>
              <a:rPr lang="en-US" sz="2400" dirty="0" smtClean="0"/>
              <a:t> met </a:t>
            </a:r>
            <a:r>
              <a:rPr lang="en-US" sz="2400" dirty="0" err="1" smtClean="0"/>
              <a:t>eventueel</a:t>
            </a:r>
            <a:r>
              <a:rPr lang="en-US" sz="2400" dirty="0" smtClean="0"/>
              <a:t> </a:t>
            </a:r>
            <a:r>
              <a:rPr lang="en-US" sz="2400" dirty="0" err="1" smtClean="0"/>
              <a:t>afwikkelingbewind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Voogdij</a:t>
            </a:r>
            <a:r>
              <a:rPr lang="en-US" sz="2400" dirty="0" smtClean="0"/>
              <a:t> en </a:t>
            </a:r>
            <a:r>
              <a:rPr lang="en-US" sz="2400" dirty="0" err="1" smtClean="0"/>
              <a:t>bewind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minderjarige</a:t>
            </a:r>
            <a:r>
              <a:rPr lang="en-US" sz="2400" dirty="0" smtClean="0"/>
              <a:t> </a:t>
            </a:r>
            <a:r>
              <a:rPr lang="en-US" sz="2400" dirty="0" err="1" smtClean="0"/>
              <a:t>kinderen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Advies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u="sng" dirty="0" err="1" smtClean="0"/>
              <a:t>Boedelafwikkeling</a:t>
            </a:r>
            <a:endParaRPr lang="en-US" sz="2400" u="sng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Verklaring</a:t>
            </a:r>
            <a:r>
              <a:rPr lang="en-US" sz="2400" dirty="0" smtClean="0"/>
              <a:t> van </a:t>
            </a:r>
            <a:r>
              <a:rPr lang="en-US" sz="2400" dirty="0" err="1" smtClean="0"/>
              <a:t>erfrecht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Successieaangifte</a:t>
            </a:r>
            <a:r>
              <a:rPr lang="en-US" sz="2400" dirty="0" smtClean="0"/>
              <a:t> (</a:t>
            </a:r>
            <a:r>
              <a:rPr lang="en-US" sz="2400" dirty="0" err="1" smtClean="0"/>
              <a:t>aftrek</a:t>
            </a:r>
            <a:r>
              <a:rPr lang="en-US" sz="2400" dirty="0" smtClean="0"/>
              <a:t> en </a:t>
            </a:r>
            <a:r>
              <a:rPr lang="en-US" sz="2400" dirty="0" err="1" smtClean="0"/>
              <a:t>ficties</a:t>
            </a:r>
            <a:r>
              <a:rPr lang="en-US" sz="2400" dirty="0" smtClean="0"/>
              <a:t>)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Verdeling</a:t>
            </a:r>
            <a:r>
              <a:rPr lang="en-US" sz="2400" dirty="0" smtClean="0"/>
              <a:t> </a:t>
            </a:r>
            <a:r>
              <a:rPr lang="en-US" sz="2400" dirty="0" err="1" smtClean="0"/>
              <a:t>nalatenschap</a:t>
            </a:r>
            <a:r>
              <a:rPr lang="en-US" sz="2400" dirty="0" smtClean="0"/>
              <a:t> of </a:t>
            </a:r>
            <a:r>
              <a:rPr lang="en-US" sz="2400" dirty="0" err="1" smtClean="0"/>
              <a:t>vaststelling</a:t>
            </a:r>
            <a:r>
              <a:rPr lang="en-US" sz="2400" dirty="0" smtClean="0"/>
              <a:t> </a:t>
            </a:r>
            <a:r>
              <a:rPr lang="en-US" sz="2400" dirty="0" err="1" smtClean="0"/>
              <a:t>erfdelen</a:t>
            </a:r>
            <a:r>
              <a:rPr lang="en-US" sz="2400" dirty="0" smtClean="0"/>
              <a:t> </a:t>
            </a:r>
            <a:r>
              <a:rPr lang="en-US" sz="2400" dirty="0" err="1" smtClean="0"/>
              <a:t>kinderen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u="sng" dirty="0" err="1" smtClean="0"/>
              <a:t>Schenking</a:t>
            </a:r>
            <a:r>
              <a:rPr lang="en-US" sz="2400" u="sng" dirty="0" smtClean="0"/>
              <a:t> op </a:t>
            </a:r>
            <a:r>
              <a:rPr lang="en-US" sz="2400" u="sng" dirty="0" err="1" smtClean="0"/>
              <a:t>papier</a:t>
            </a:r>
            <a:r>
              <a:rPr lang="en-US" sz="2400" u="sng" dirty="0" smtClean="0"/>
              <a:t> en </a:t>
            </a:r>
            <a:r>
              <a:rPr lang="en-US" sz="2400" u="sng" dirty="0" err="1" smtClean="0"/>
              <a:t>lijfrenteschenkingen</a:t>
            </a:r>
            <a:endParaRPr lang="en-US" sz="2400" u="sng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2400" u="sng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u="sng" dirty="0" err="1" smtClean="0"/>
              <a:t>Huwelijkse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voorwaarden</a:t>
            </a:r>
            <a:endParaRPr lang="en-US" sz="2400" u="sng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Informatie</a:t>
            </a:r>
            <a:r>
              <a:rPr lang="en-US" dirty="0" smtClean="0"/>
              <a:t> en </a:t>
            </a:r>
            <a:r>
              <a:rPr lang="en-US" dirty="0" err="1" smtClean="0"/>
              <a:t>Activiteiten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07183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Contact met kantoor</a:t>
            </a:r>
          </a:p>
          <a:p>
            <a:r>
              <a:rPr lang="en-US" dirty="0" smtClean="0"/>
              <a:t>Half </a:t>
            </a:r>
            <a:r>
              <a:rPr lang="en-US" dirty="0" err="1" smtClean="0"/>
              <a:t>uur</a:t>
            </a:r>
            <a:r>
              <a:rPr lang="en-US" dirty="0" smtClean="0"/>
              <a:t> gratis  </a:t>
            </a:r>
            <a:r>
              <a:rPr lang="en-US" dirty="0" err="1" smtClean="0"/>
              <a:t>adviesgesprek</a:t>
            </a:r>
            <a:r>
              <a:rPr lang="en-US" dirty="0" smtClean="0"/>
              <a:t> is </a:t>
            </a:r>
            <a:r>
              <a:rPr lang="en-US" dirty="0" err="1" smtClean="0"/>
              <a:t>mogelijk</a:t>
            </a:r>
            <a:endParaRPr lang="en-US" dirty="0" smtClean="0"/>
          </a:p>
          <a:p>
            <a:endParaRPr lang="nl-NL" dirty="0" smtClean="0"/>
          </a:p>
          <a:p>
            <a:r>
              <a:rPr lang="nl-NL" dirty="0" smtClean="0"/>
              <a:t>Lentemarkt 17 april aanstaande</a:t>
            </a:r>
          </a:p>
          <a:p>
            <a:endParaRPr lang="en-US" dirty="0" smtClean="0"/>
          </a:p>
          <a:p>
            <a:r>
              <a:rPr lang="en-US" dirty="0" smtClean="0"/>
              <a:t>Week van het testament (</a:t>
            </a:r>
            <a:r>
              <a:rPr lang="en-US" dirty="0" err="1" smtClean="0"/>
              <a:t>korting</a:t>
            </a:r>
            <a:r>
              <a:rPr lang="en-US" dirty="0" smtClean="0"/>
              <a:t> op testament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opnemen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</a:t>
            </a:r>
            <a:r>
              <a:rPr lang="en-US" dirty="0" err="1" smtClean="0"/>
              <a:t>tenminste</a:t>
            </a:r>
            <a:r>
              <a:rPr lang="en-US" dirty="0" smtClean="0"/>
              <a:t> €2.500,00)</a:t>
            </a: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Vragen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071834"/>
          </a:xfrm>
        </p:spPr>
        <p:txBody>
          <a:bodyPr>
            <a:normAutofit/>
          </a:bodyPr>
          <a:lstStyle/>
          <a:p>
            <a:r>
              <a:rPr lang="en-US" dirty="0" smtClean="0"/>
              <a:t>Na de </a:t>
            </a:r>
            <a:r>
              <a:rPr lang="en-US" dirty="0" err="1" smtClean="0"/>
              <a:t>pauze</a:t>
            </a:r>
            <a:r>
              <a:rPr lang="en-US" dirty="0" smtClean="0"/>
              <a:t>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gelegenheid</a:t>
            </a:r>
            <a:r>
              <a:rPr lang="en-US" dirty="0" smtClean="0"/>
              <a:t> tot het </a:t>
            </a:r>
            <a:r>
              <a:rPr lang="en-US" dirty="0" err="1" smtClean="0"/>
              <a:t>stellen</a:t>
            </a:r>
            <a:r>
              <a:rPr lang="en-US" dirty="0" smtClean="0"/>
              <a:t> van </a:t>
            </a:r>
            <a:r>
              <a:rPr lang="en-US" dirty="0" err="1" smtClean="0"/>
              <a:t>vragen</a:t>
            </a: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29024"/>
          </a:xfrm>
        </p:spPr>
        <p:txBody>
          <a:bodyPr/>
          <a:lstStyle/>
          <a:p>
            <a:r>
              <a:rPr lang="nl-NL" dirty="0" smtClean="0"/>
              <a:t>Bedankt voor uw aandacht!</a:t>
            </a:r>
          </a:p>
          <a:p>
            <a:r>
              <a:rPr lang="nl-NL" dirty="0" smtClean="0"/>
              <a:t>Voor meer informatie:  </a:t>
            </a:r>
          </a:p>
          <a:p>
            <a:pPr lvl="1"/>
            <a:r>
              <a:rPr lang="nl-NL" dirty="0" smtClean="0"/>
              <a:t>Notariskantoor </a:t>
            </a:r>
            <a:r>
              <a:rPr lang="nl-NL" dirty="0" err="1" smtClean="0"/>
              <a:t>Montfoort</a:t>
            </a:r>
            <a:endParaRPr lang="nl-NL" dirty="0" smtClean="0"/>
          </a:p>
          <a:p>
            <a:pPr lvl="1"/>
            <a:r>
              <a:rPr lang="nl-NL" dirty="0" err="1" smtClean="0"/>
              <a:t>Peperstraat</a:t>
            </a:r>
            <a:r>
              <a:rPr lang="nl-NL" dirty="0" smtClean="0"/>
              <a:t> 1 te </a:t>
            </a:r>
            <a:r>
              <a:rPr lang="nl-NL" dirty="0" err="1" smtClean="0"/>
              <a:t>Montfoort</a:t>
            </a:r>
            <a:endParaRPr lang="nl-NL" dirty="0" smtClean="0"/>
          </a:p>
          <a:p>
            <a:pPr lvl="1"/>
            <a:r>
              <a:rPr lang="nl-NL" dirty="0" smtClean="0"/>
              <a:t>Tel: 0348 – 473000</a:t>
            </a:r>
          </a:p>
          <a:p>
            <a:pPr lvl="1"/>
            <a:r>
              <a:rPr lang="nl-NL" dirty="0" err="1" smtClean="0"/>
              <a:t>www.notarismontfoort.nl</a:t>
            </a:r>
            <a:endParaRPr lang="nl-NL" dirty="0" smtClean="0"/>
          </a:p>
          <a:p>
            <a:pPr lvl="1"/>
            <a:r>
              <a:rPr lang="nl-NL" dirty="0" smtClean="0"/>
              <a:t> info</a:t>
            </a:r>
            <a:r>
              <a:rPr lang="en-US" dirty="0" smtClean="0"/>
              <a:t>@</a:t>
            </a:r>
            <a:r>
              <a:rPr lang="en-US" dirty="0" err="1" smtClean="0"/>
              <a:t>notarismontfoort.nl</a:t>
            </a: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/>
          <a:lstStyle/>
          <a:p>
            <a:r>
              <a:rPr lang="nl-NL" dirty="0" smtClean="0"/>
              <a:t>Erfrecht en Successiewetgeving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92909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Inleiding: “Nieuwe” wetgeving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Wie erven en hoe aanvaarden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Legitieme rechten en andere wettelijke rechten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Echtgenoot en kinderen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Klassieke</a:t>
            </a:r>
            <a:r>
              <a:rPr lang="en-US" dirty="0" smtClean="0"/>
              <a:t> </a:t>
            </a:r>
            <a:r>
              <a:rPr lang="en-US" dirty="0" err="1" smtClean="0"/>
              <a:t>Langstlevende</a:t>
            </a:r>
            <a:r>
              <a:rPr lang="en-US" dirty="0" smtClean="0"/>
              <a:t> </a:t>
            </a:r>
            <a:r>
              <a:rPr lang="en-US" dirty="0" err="1" smtClean="0"/>
              <a:t>testamenten</a:t>
            </a:r>
            <a:r>
              <a:rPr lang="en-US" dirty="0" smtClean="0"/>
              <a:t>” </a:t>
            </a:r>
            <a:endParaRPr lang="nl-NL" dirty="0" smtClean="0"/>
          </a:p>
          <a:p>
            <a:pPr marL="880110" lvl="1" indent="-514350">
              <a:buFont typeface="+mj-lt"/>
              <a:buAutoNum type="arabicPeriod"/>
            </a:pPr>
            <a:r>
              <a:rPr lang="nl-NL" dirty="0" smtClean="0"/>
              <a:t>(Quasi-)Wettelijke verdeling</a:t>
            </a:r>
          </a:p>
          <a:p>
            <a:pPr marL="880110" lvl="1" indent="-514350">
              <a:buFont typeface="+mj-lt"/>
              <a:buAutoNum type="arabicPeriod"/>
            </a:pPr>
            <a:r>
              <a:rPr lang="nl-NL" dirty="0" err="1" smtClean="0"/>
              <a:t>Tweetrapsmaking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Successiewetgeving en rekenvoorbeelden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Nieuwe wetgeving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r>
              <a:rPr lang="en-US" dirty="0" err="1" smtClean="0"/>
              <a:t>Erfrecht</a:t>
            </a:r>
            <a:r>
              <a:rPr lang="en-US" dirty="0" smtClean="0"/>
              <a:t> </a:t>
            </a:r>
            <a:r>
              <a:rPr lang="en-US" dirty="0" err="1" smtClean="0"/>
              <a:t>gewijzigd</a:t>
            </a:r>
            <a:r>
              <a:rPr lang="en-US" dirty="0" smtClean="0"/>
              <a:t> per 1 </a:t>
            </a:r>
            <a:r>
              <a:rPr lang="en-US" dirty="0" err="1" smtClean="0"/>
              <a:t>januari</a:t>
            </a:r>
            <a:r>
              <a:rPr lang="en-US" dirty="0" smtClean="0"/>
              <a:t> 2003;</a:t>
            </a:r>
          </a:p>
          <a:p>
            <a:pPr lvl="1"/>
            <a:r>
              <a:rPr lang="en-US" dirty="0" smtClean="0"/>
              <a:t>Oude </a:t>
            </a:r>
            <a:r>
              <a:rPr lang="en-US" dirty="0" err="1" smtClean="0"/>
              <a:t>wetgeving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kinderen</a:t>
            </a:r>
            <a:r>
              <a:rPr lang="en-US" dirty="0" smtClean="0">
                <a:sym typeface="Wingdings" pitchFamily="2" charset="2"/>
              </a:rPr>
              <a:t>;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Nieuwe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wetgeving</a:t>
            </a:r>
            <a:r>
              <a:rPr lang="en-US" dirty="0" smtClean="0">
                <a:sym typeface="Wingdings" pitchFamily="2" charset="2"/>
              </a:rPr>
              <a:t>  </a:t>
            </a:r>
            <a:r>
              <a:rPr lang="en-US" dirty="0" err="1" smtClean="0">
                <a:sym typeface="Wingdings" pitchFamily="2" charset="2"/>
              </a:rPr>
              <a:t>langstlevende</a:t>
            </a: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Successiewetgeving</a:t>
            </a:r>
            <a:r>
              <a:rPr lang="en-US" dirty="0" smtClean="0"/>
              <a:t> </a:t>
            </a:r>
            <a:r>
              <a:rPr lang="en-US" dirty="0" err="1" smtClean="0"/>
              <a:t>gewijzigd</a:t>
            </a:r>
            <a:r>
              <a:rPr lang="en-US" dirty="0" smtClean="0"/>
              <a:t> per 1 </a:t>
            </a:r>
            <a:r>
              <a:rPr lang="en-US" dirty="0" err="1" smtClean="0"/>
              <a:t>januari</a:t>
            </a:r>
            <a:r>
              <a:rPr lang="en-US" dirty="0" smtClean="0"/>
              <a:t> 2010;</a:t>
            </a:r>
          </a:p>
          <a:p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2a. Wie erven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en-US" dirty="0" err="1" smtClean="0"/>
              <a:t>Echtgenoot</a:t>
            </a:r>
            <a:r>
              <a:rPr lang="en-US" dirty="0" smtClean="0"/>
              <a:t> </a:t>
            </a:r>
            <a:r>
              <a:rPr lang="en-US" dirty="0" err="1" smtClean="0"/>
              <a:t>tezamen</a:t>
            </a:r>
            <a:r>
              <a:rPr lang="en-US" dirty="0" smtClean="0"/>
              <a:t> met </a:t>
            </a:r>
            <a:r>
              <a:rPr lang="en-US" dirty="0" err="1" smtClean="0"/>
              <a:t>diens</a:t>
            </a:r>
            <a:r>
              <a:rPr lang="en-US" dirty="0" smtClean="0"/>
              <a:t> </a:t>
            </a:r>
            <a:r>
              <a:rPr lang="en-US" dirty="0" err="1" smtClean="0"/>
              <a:t>kinderen</a:t>
            </a:r>
            <a:endParaRPr lang="en-US" dirty="0" smtClean="0"/>
          </a:p>
          <a:p>
            <a:r>
              <a:rPr lang="en-US" dirty="0" err="1" smtClean="0"/>
              <a:t>Ouders</a:t>
            </a:r>
            <a:r>
              <a:rPr lang="en-US" dirty="0" smtClean="0"/>
              <a:t> met </a:t>
            </a:r>
            <a:r>
              <a:rPr lang="en-US" dirty="0" err="1" smtClean="0"/>
              <a:t>broers</a:t>
            </a:r>
            <a:r>
              <a:rPr lang="en-US" dirty="0" smtClean="0"/>
              <a:t> en </a:t>
            </a:r>
            <a:r>
              <a:rPr lang="en-US" dirty="0" err="1" smtClean="0"/>
              <a:t>zusters</a:t>
            </a:r>
            <a:endParaRPr lang="en-US" dirty="0" smtClean="0"/>
          </a:p>
          <a:p>
            <a:r>
              <a:rPr lang="en-US" dirty="0" err="1" smtClean="0"/>
              <a:t>Grootouders</a:t>
            </a:r>
            <a:endParaRPr lang="en-US" dirty="0" smtClean="0"/>
          </a:p>
          <a:p>
            <a:r>
              <a:rPr lang="en-US" dirty="0" err="1" smtClean="0"/>
              <a:t>Overgrootouders</a:t>
            </a:r>
            <a:endParaRPr lang="en-US" dirty="0" smtClean="0"/>
          </a:p>
          <a:p>
            <a:endParaRPr lang="en-US" dirty="0" smtClean="0"/>
          </a:p>
          <a:p>
            <a:pPr lvl="2"/>
            <a:r>
              <a:rPr lang="en-US" dirty="0" smtClean="0"/>
              <a:t>Met </a:t>
            </a:r>
            <a:r>
              <a:rPr lang="en-US" dirty="0" err="1" smtClean="0"/>
              <a:t>plaatsvervulling</a:t>
            </a:r>
            <a:endParaRPr lang="en-US" dirty="0" smtClean="0"/>
          </a:p>
          <a:p>
            <a:pPr lvl="2"/>
            <a:r>
              <a:rPr lang="en-US" dirty="0" err="1" smtClean="0"/>
              <a:t>Afwijking</a:t>
            </a:r>
            <a:r>
              <a:rPr lang="en-US" dirty="0" smtClean="0"/>
              <a:t> per testament is </a:t>
            </a:r>
            <a:r>
              <a:rPr lang="en-US" dirty="0" err="1" smtClean="0"/>
              <a:t>altijd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2b. Hoe </a:t>
            </a:r>
            <a:r>
              <a:rPr lang="en-US" dirty="0" err="1" smtClean="0"/>
              <a:t>aanvaarden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r>
              <a:rPr lang="nl-NL" dirty="0" smtClean="0"/>
              <a:t>Zuivere aanvaarding</a:t>
            </a:r>
          </a:p>
          <a:p>
            <a:r>
              <a:rPr lang="en-US" dirty="0" err="1" smtClean="0"/>
              <a:t>Beneficiaire</a:t>
            </a:r>
            <a:r>
              <a:rPr lang="en-US" dirty="0" smtClean="0"/>
              <a:t>  </a:t>
            </a:r>
            <a:r>
              <a:rPr lang="en-US" dirty="0" err="1" smtClean="0"/>
              <a:t>aanvaarding</a:t>
            </a:r>
            <a:endParaRPr lang="en-US" dirty="0" smtClean="0"/>
          </a:p>
          <a:p>
            <a:r>
              <a:rPr lang="en-US" dirty="0" err="1" smtClean="0"/>
              <a:t>Verwerping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Door </a:t>
            </a:r>
            <a:r>
              <a:rPr lang="en-US" dirty="0" err="1" smtClean="0"/>
              <a:t>verwerpen</a:t>
            </a:r>
            <a:r>
              <a:rPr lang="en-US" dirty="0" smtClean="0"/>
              <a:t> </a:t>
            </a:r>
            <a:r>
              <a:rPr lang="en-US" dirty="0" err="1" smtClean="0"/>
              <a:t>treden</a:t>
            </a:r>
            <a:r>
              <a:rPr lang="en-US" dirty="0" smtClean="0"/>
              <a:t> </a:t>
            </a:r>
            <a:r>
              <a:rPr lang="en-US" dirty="0" err="1" smtClean="0"/>
              <a:t>afstammelingen</a:t>
            </a:r>
            <a:r>
              <a:rPr lang="en-US" dirty="0" smtClean="0"/>
              <a:t> in de </a:t>
            </a:r>
            <a:r>
              <a:rPr lang="en-US" dirty="0" err="1" smtClean="0"/>
              <a:t>plaats</a:t>
            </a:r>
            <a:r>
              <a:rPr lang="en-US" dirty="0" smtClean="0"/>
              <a:t>!</a:t>
            </a:r>
          </a:p>
          <a:p>
            <a:r>
              <a:rPr lang="en-US" dirty="0" smtClean="0"/>
              <a:t>Pas op met </a:t>
            </a:r>
            <a:r>
              <a:rPr lang="en-US" dirty="0" err="1" smtClean="0"/>
              <a:t>gedragen</a:t>
            </a:r>
            <a:r>
              <a:rPr lang="en-US" dirty="0" smtClean="0"/>
              <a:t> </a:t>
            </a:r>
            <a:r>
              <a:rPr lang="en-US" dirty="0" err="1" smtClean="0"/>
              <a:t>alsof</a:t>
            </a:r>
            <a:r>
              <a:rPr lang="en-US" dirty="0" smtClean="0"/>
              <a:t> je </a:t>
            </a:r>
            <a:r>
              <a:rPr lang="en-US" dirty="0" err="1" smtClean="0"/>
              <a:t>erfgenaam</a:t>
            </a:r>
            <a:r>
              <a:rPr lang="en-US" dirty="0" smtClean="0"/>
              <a:t> bent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3. Legitieme en andere rechten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  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71472" y="2357430"/>
            <a:ext cx="8229600" cy="37147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u="sng" dirty="0" smtClean="0"/>
              <a:t>In </a:t>
            </a:r>
            <a:r>
              <a:rPr lang="en-US" sz="2400" u="sng" dirty="0" err="1" smtClean="0"/>
              <a:t>hoofdlijn</a:t>
            </a:r>
            <a:r>
              <a:rPr lang="en-US" sz="2400" u="sng" dirty="0" smtClean="0"/>
              <a:t> kun je </a:t>
            </a:r>
            <a:r>
              <a:rPr lang="en-US" sz="2400" u="sng" dirty="0" err="1" smtClean="0"/>
              <a:t>zeggen</a:t>
            </a:r>
            <a:r>
              <a:rPr lang="en-US" sz="2400" u="sng" dirty="0" smtClean="0"/>
              <a:t>: </a:t>
            </a:r>
            <a:r>
              <a:rPr lang="en-US" sz="2400" u="sng" dirty="0" err="1" smtClean="0"/>
              <a:t>kinderen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kon</a:t>
            </a:r>
            <a:r>
              <a:rPr lang="en-US" sz="2400" u="sng" dirty="0" smtClean="0"/>
              <a:t> je </a:t>
            </a:r>
            <a:r>
              <a:rPr lang="en-US" sz="2400" u="sng" dirty="0" err="1" smtClean="0"/>
              <a:t>niet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onterven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voor</a:t>
            </a:r>
            <a:r>
              <a:rPr lang="en-US" sz="2400" u="sng" dirty="0" smtClean="0"/>
              <a:t> 2003 en nu </a:t>
            </a:r>
            <a:r>
              <a:rPr lang="en-US" sz="2400" u="sng" dirty="0" err="1" smtClean="0"/>
              <a:t>wel</a:t>
            </a:r>
            <a:r>
              <a:rPr lang="en-US" sz="2400" u="sng" dirty="0" smtClean="0"/>
              <a:t>, </a:t>
            </a:r>
            <a:r>
              <a:rPr lang="en-US" sz="2400" u="sng" dirty="0" err="1" smtClean="0"/>
              <a:t>voor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langstlevende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geldt</a:t>
            </a:r>
            <a:r>
              <a:rPr lang="en-US" sz="2400" u="sng" dirty="0" smtClean="0"/>
              <a:t> het </a:t>
            </a:r>
            <a:r>
              <a:rPr lang="en-US" sz="2400" u="sng" dirty="0" err="1" smtClean="0"/>
              <a:t>tegendeel</a:t>
            </a:r>
            <a:r>
              <a:rPr lang="en-US" sz="2400" u="sng" dirty="0" smtClean="0"/>
              <a:t>!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u="sng" dirty="0" err="1" smtClean="0"/>
              <a:t>Legitieme</a:t>
            </a:r>
            <a:r>
              <a:rPr lang="en-US" sz="2400" dirty="0" smtClean="0"/>
              <a:t>: 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Alleen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kinderen</a:t>
            </a:r>
            <a:r>
              <a:rPr lang="en-US" sz="2400" dirty="0" smtClean="0"/>
              <a:t>;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opeisbare</a:t>
            </a:r>
            <a:r>
              <a:rPr lang="en-US" sz="2400" dirty="0" smtClean="0"/>
              <a:t> </a:t>
            </a:r>
            <a:r>
              <a:rPr lang="en-US" sz="2400" dirty="0" err="1" smtClean="0"/>
              <a:t>vordering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helft</a:t>
            </a:r>
            <a:r>
              <a:rPr lang="en-US" sz="2400" dirty="0" smtClean="0"/>
              <a:t> van </a:t>
            </a:r>
            <a:r>
              <a:rPr lang="en-US" sz="2400" dirty="0" err="1" smtClean="0"/>
              <a:t>erfrecht</a:t>
            </a:r>
            <a:r>
              <a:rPr lang="en-US" sz="2400" dirty="0" smtClean="0"/>
              <a:t>, </a:t>
            </a:r>
            <a:r>
              <a:rPr lang="en-US" sz="2400" dirty="0" err="1" smtClean="0"/>
              <a:t>maar</a:t>
            </a:r>
            <a:r>
              <a:rPr lang="en-US" sz="2400" dirty="0" smtClean="0"/>
              <a:t> </a:t>
            </a:r>
            <a:r>
              <a:rPr lang="en-US" sz="2400" dirty="0" err="1" smtClean="0"/>
              <a:t>wel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vererving</a:t>
            </a:r>
            <a:r>
              <a:rPr lang="en-US" sz="2400" dirty="0" smtClean="0"/>
              <a:t> WV of </a:t>
            </a:r>
            <a:r>
              <a:rPr lang="en-US" sz="2400" dirty="0" err="1" smtClean="0"/>
              <a:t>bepaling</a:t>
            </a:r>
            <a:r>
              <a:rPr lang="en-US" sz="2400" dirty="0" smtClean="0"/>
              <a:t> in testament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erfgenaam</a:t>
            </a:r>
            <a:r>
              <a:rPr lang="en-US" sz="2400" dirty="0" smtClean="0"/>
              <a:t> </a:t>
            </a:r>
            <a:r>
              <a:rPr lang="en-US" sz="2400" dirty="0" err="1" smtClean="0"/>
              <a:t>meer</a:t>
            </a:r>
            <a:r>
              <a:rPr lang="en-US" sz="2400" dirty="0" smtClean="0"/>
              <a:t> door </a:t>
            </a:r>
            <a:r>
              <a:rPr lang="en-US" sz="2400" dirty="0" err="1" smtClean="0"/>
              <a:t>opeisen</a:t>
            </a:r>
            <a:r>
              <a:rPr lang="en-US" sz="2400" dirty="0" smtClean="0"/>
              <a:t> </a:t>
            </a:r>
            <a:r>
              <a:rPr lang="en-US" sz="2400" dirty="0" err="1" smtClean="0"/>
              <a:t>legitieme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3. Andere wettelijke rechten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357430"/>
            <a:ext cx="807249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   	                  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					</a:t>
            </a:r>
            <a:endParaRPr lang="nl-NL" dirty="0"/>
          </a:p>
        </p:txBody>
      </p:sp>
      <p:pic>
        <p:nvPicPr>
          <p:cNvPr id="4" name="Tijdelijke aanduiding voor inhoud 3" descr="L_NotarisKantoorMontfo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837827"/>
            <a:ext cx="4357686" cy="1020173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71472" y="2357430"/>
            <a:ext cx="8229600" cy="3714776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u="sng" dirty="0" err="1" smtClean="0"/>
              <a:t>Kinderen</a:t>
            </a:r>
            <a:r>
              <a:rPr lang="en-US" sz="2400" dirty="0" smtClean="0"/>
              <a:t>:  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Legitieme</a:t>
            </a:r>
            <a:r>
              <a:rPr lang="en-US" sz="2400" dirty="0" smtClean="0"/>
              <a:t> (</a:t>
            </a:r>
            <a:r>
              <a:rPr lang="en-US" sz="2400" dirty="0" err="1" smtClean="0"/>
              <a:t>werking</a:t>
            </a:r>
            <a:r>
              <a:rPr lang="en-US" sz="2400" dirty="0" smtClean="0"/>
              <a:t>)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Wilsrechten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kinderen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hertrouwen</a:t>
            </a:r>
            <a:r>
              <a:rPr lang="en-US" sz="2400" dirty="0" smtClean="0"/>
              <a:t>;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Aanspraak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ineens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in </a:t>
            </a:r>
            <a:r>
              <a:rPr lang="en-US" sz="2400" dirty="0" err="1" smtClean="0"/>
              <a:t>verleden</a:t>
            </a:r>
            <a:r>
              <a:rPr lang="en-US" sz="2400" dirty="0" smtClean="0"/>
              <a:t> </a:t>
            </a:r>
            <a:r>
              <a:rPr lang="en-US" sz="2400" dirty="0" err="1" smtClean="0"/>
              <a:t>verrichte</a:t>
            </a:r>
            <a:r>
              <a:rPr lang="en-US" sz="2400" dirty="0" smtClean="0"/>
              <a:t> </a:t>
            </a:r>
            <a:r>
              <a:rPr lang="en-US" sz="2400" dirty="0" err="1" smtClean="0"/>
              <a:t>arbeid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Aanspraak</a:t>
            </a:r>
            <a:r>
              <a:rPr lang="en-US" sz="2400" dirty="0" smtClean="0"/>
              <a:t> </a:t>
            </a:r>
            <a:r>
              <a:rPr lang="en-US" sz="2400" dirty="0" err="1" smtClean="0"/>
              <a:t>overdracht</a:t>
            </a:r>
            <a:r>
              <a:rPr lang="en-US" sz="2400" dirty="0" smtClean="0"/>
              <a:t> </a:t>
            </a:r>
            <a:r>
              <a:rPr lang="en-US" sz="2400" dirty="0" err="1" smtClean="0"/>
              <a:t>goederen</a:t>
            </a:r>
            <a:r>
              <a:rPr lang="en-US" sz="2400" dirty="0" smtClean="0"/>
              <a:t> </a:t>
            </a:r>
            <a:r>
              <a:rPr lang="en-US" sz="2400" dirty="0" err="1" smtClean="0"/>
              <a:t>bedrijf</a:t>
            </a:r>
            <a:r>
              <a:rPr lang="en-US" sz="2400" dirty="0" smtClean="0"/>
              <a:t> </a:t>
            </a:r>
            <a:r>
              <a:rPr lang="en-US" sz="2400" dirty="0" err="1" smtClean="0"/>
              <a:t>ouder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u="sng" dirty="0" err="1" smtClean="0"/>
              <a:t>Langstlevende</a:t>
            </a:r>
            <a:r>
              <a:rPr lang="en-US" sz="2400" dirty="0" smtClean="0"/>
              <a:t> (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meer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onterven</a:t>
            </a:r>
            <a:r>
              <a:rPr lang="en-US" sz="2400" dirty="0" smtClean="0"/>
              <a:t>, door):  </a:t>
            </a:r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Woning</a:t>
            </a:r>
            <a:r>
              <a:rPr lang="en-US" sz="2400" dirty="0" smtClean="0"/>
              <a:t> </a:t>
            </a:r>
            <a:r>
              <a:rPr lang="en-US" sz="2400" dirty="0" err="1" smtClean="0"/>
              <a:t>gebruiksrecht</a:t>
            </a:r>
            <a:r>
              <a:rPr lang="en-US" sz="2400" dirty="0" smtClean="0"/>
              <a:t> 6 </a:t>
            </a:r>
            <a:r>
              <a:rPr lang="en-US" sz="2400" dirty="0" err="1" smtClean="0"/>
              <a:t>maanden</a:t>
            </a:r>
            <a:endParaRPr lang="en-US" sz="2400" dirty="0" smtClean="0"/>
          </a:p>
          <a:p>
            <a:pPr marL="1097280" lvl="2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 smtClean="0"/>
              <a:t>Vruchtgebruik</a:t>
            </a:r>
            <a:r>
              <a:rPr lang="en-US" sz="2400" dirty="0" smtClean="0"/>
              <a:t> </a:t>
            </a:r>
            <a:r>
              <a:rPr lang="en-US" sz="2400" dirty="0" err="1" smtClean="0"/>
              <a:t>woning</a:t>
            </a:r>
            <a:r>
              <a:rPr lang="en-US" sz="2400" dirty="0" smtClean="0"/>
              <a:t> en </a:t>
            </a:r>
            <a:r>
              <a:rPr lang="en-US" sz="2400" dirty="0" err="1" smtClean="0"/>
              <a:t>inboedel</a:t>
            </a: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2400" dirty="0" smtClean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477</TotalTime>
  <Words>1413</Words>
  <Application>Microsoft Office PowerPoint</Application>
  <PresentationFormat>Diavoorstelling (4:3)</PresentationFormat>
  <Paragraphs>429</Paragraphs>
  <Slides>34</Slides>
  <Notes>34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5" baseType="lpstr">
      <vt:lpstr>Stroom</vt:lpstr>
      <vt:lpstr>  LEZING ERFRECHT SWOM </vt:lpstr>
      <vt:lpstr>Even voorstellen?</vt:lpstr>
      <vt:lpstr>Overname kantoor Montfoort</vt:lpstr>
      <vt:lpstr>Erfrecht en Successiewetgeving</vt:lpstr>
      <vt:lpstr>1. Nieuwe wetgeving</vt:lpstr>
      <vt:lpstr>2a. Wie erven ?</vt:lpstr>
      <vt:lpstr>2b. Hoe aanvaarden?</vt:lpstr>
      <vt:lpstr>3. Legitieme en andere rechten</vt:lpstr>
      <vt:lpstr>3. Andere wettelijke rechten</vt:lpstr>
      <vt:lpstr>4. Echtgenoten met Kinderen</vt:lpstr>
      <vt:lpstr>4.1. Klassieke Langstlevende testamenten (juridisch)</vt:lpstr>
      <vt:lpstr>4.2. (Quasi) Wettelijke Verdeling</vt:lpstr>
      <vt:lpstr>4.3. Tweetrapsmaking</vt:lpstr>
      <vt:lpstr>5. Successiewetgeving (fiscaal)</vt:lpstr>
      <vt:lpstr>5.1. Vrijstellingen Erfbelasting</vt:lpstr>
      <vt:lpstr>5.1. Vrijstellingen schenkbelasting</vt:lpstr>
      <vt:lpstr>5.2. Tarieven</vt:lpstr>
      <vt:lpstr>5.3. Rekenvoorbeeld </vt:lpstr>
      <vt:lpstr>5.3. Rekenvoorbeeld</vt:lpstr>
      <vt:lpstr>5.3. Rekenvoorbeeld</vt:lpstr>
      <vt:lpstr>5.3. Rekenvoorbeeld, wel rente</vt:lpstr>
      <vt:lpstr>5.3. Rekenvoorbeeld, wel rente</vt:lpstr>
      <vt:lpstr>5.3. Rekenvoorbeeld, geen rente</vt:lpstr>
      <vt:lpstr>5.3. Rekenvoorbeeld, geen rente</vt:lpstr>
      <vt:lpstr>5.3. Rekenvoorbeeld, geen rente</vt:lpstr>
      <vt:lpstr>5.3. Rekenvoorbeeld, tweetrap</vt:lpstr>
      <vt:lpstr>5.3. Rekenvoorbeeld, tweetrap</vt:lpstr>
      <vt:lpstr>5.4 Resumerend</vt:lpstr>
      <vt:lpstr>5.5. Overwegingen</vt:lpstr>
      <vt:lpstr>5.6. Conclusies en Advies</vt:lpstr>
      <vt:lpstr>6. Rol Notaris</vt:lpstr>
      <vt:lpstr>Informatie en Activiteiten</vt:lpstr>
      <vt:lpstr>Vragen?</vt:lpstr>
      <vt:lpstr>Slot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Arjan</dc:creator>
  <cp:lastModifiedBy>Arjan</cp:lastModifiedBy>
  <cp:revision>131</cp:revision>
  <dcterms:created xsi:type="dcterms:W3CDTF">2010-02-13T08:07:20Z</dcterms:created>
  <dcterms:modified xsi:type="dcterms:W3CDTF">2010-04-13T19:11:49Z</dcterms:modified>
</cp:coreProperties>
</file>